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sldIdLst>
    <p:sldId id="293" r:id="rId2"/>
    <p:sldId id="311" r:id="rId3"/>
    <p:sldId id="380" r:id="rId4"/>
    <p:sldId id="312" r:id="rId5"/>
    <p:sldId id="313" r:id="rId6"/>
    <p:sldId id="314" r:id="rId7"/>
    <p:sldId id="315" r:id="rId8"/>
    <p:sldId id="316" r:id="rId9"/>
    <p:sldId id="317" r:id="rId10"/>
    <p:sldId id="318" r:id="rId11"/>
    <p:sldId id="319" r:id="rId12"/>
    <p:sldId id="320" r:id="rId13"/>
    <p:sldId id="321" r:id="rId14"/>
    <p:sldId id="322" r:id="rId15"/>
    <p:sldId id="381" r:id="rId16"/>
    <p:sldId id="323" r:id="rId17"/>
    <p:sldId id="324" r:id="rId18"/>
    <p:sldId id="325" r:id="rId19"/>
    <p:sldId id="326" r:id="rId20"/>
    <p:sldId id="327" r:id="rId21"/>
    <p:sldId id="384" r:id="rId22"/>
    <p:sldId id="328" r:id="rId23"/>
    <p:sldId id="329" r:id="rId24"/>
    <p:sldId id="330" r:id="rId25"/>
    <p:sldId id="331" r:id="rId26"/>
    <p:sldId id="379" r:id="rId27"/>
    <p:sldId id="334" r:id="rId28"/>
    <p:sldId id="332" r:id="rId29"/>
    <p:sldId id="382" r:id="rId30"/>
    <p:sldId id="383" r:id="rId31"/>
    <p:sldId id="333" r:id="rId32"/>
    <p:sldId id="337" r:id="rId33"/>
    <p:sldId id="335" r:id="rId34"/>
    <p:sldId id="338" r:id="rId35"/>
    <p:sldId id="336" r:id="rId36"/>
    <p:sldId id="385" r:id="rId37"/>
    <p:sldId id="339" r:id="rId38"/>
    <p:sldId id="355" r:id="rId39"/>
    <p:sldId id="371" r:id="rId40"/>
    <p:sldId id="357" r:id="rId41"/>
    <p:sldId id="356" r:id="rId42"/>
    <p:sldId id="358" r:id="rId43"/>
    <p:sldId id="359" r:id="rId44"/>
    <p:sldId id="360" r:id="rId45"/>
    <p:sldId id="377" r:id="rId46"/>
    <p:sldId id="378" r:id="rId47"/>
    <p:sldId id="386" r:id="rId48"/>
    <p:sldId id="340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4362D11-6625-4B01-8BE4-A7D40BB81B4D}">
          <p14:sldIdLst>
            <p14:sldId id="293"/>
            <p14:sldId id="311"/>
            <p14:sldId id="380"/>
            <p14:sldId id="312"/>
          </p14:sldIdLst>
        </p14:section>
        <p14:section name="ex1" id="{95963034-3EAE-49BB-ACCE-5EE2223F282C}">
          <p14:sldIdLst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</p14:sldIdLst>
        </p14:section>
        <p14:section name="Convex" id="{0EABF33F-5273-44DD-9E58-320198F00088}">
          <p14:sldIdLst>
            <p14:sldId id="321"/>
            <p14:sldId id="322"/>
            <p14:sldId id="381"/>
            <p14:sldId id="323"/>
            <p14:sldId id="324"/>
            <p14:sldId id="325"/>
            <p14:sldId id="326"/>
            <p14:sldId id="327"/>
          </p14:sldIdLst>
        </p14:section>
        <p14:section name="min algo" id="{2C63ACAF-0A1B-45BD-B1B5-5E9F75E88654}">
          <p14:sldIdLst>
            <p14:sldId id="384"/>
            <p14:sldId id="328"/>
            <p14:sldId id="329"/>
            <p14:sldId id="330"/>
            <p14:sldId id="331"/>
            <p14:sldId id="379"/>
            <p14:sldId id="334"/>
            <p14:sldId id="332"/>
            <p14:sldId id="382"/>
          </p14:sldIdLst>
        </p14:section>
        <p14:section name="Newton" id="{E2526EB0-460B-4C89-97EE-10EA51FB0057}">
          <p14:sldIdLst>
            <p14:sldId id="383"/>
            <p14:sldId id="333"/>
            <p14:sldId id="337"/>
            <p14:sldId id="335"/>
            <p14:sldId id="338"/>
            <p14:sldId id="336"/>
            <p14:sldId id="385"/>
            <p14:sldId id="339"/>
          </p14:sldIdLst>
        </p14:section>
        <p14:section name="Convex 2" id="{B4A9AD61-93C9-40ED-BAFD-0762F7C34D82}">
          <p14:sldIdLst>
            <p14:sldId id="355"/>
            <p14:sldId id="371"/>
            <p14:sldId id="357"/>
            <p14:sldId id="356"/>
            <p14:sldId id="358"/>
            <p14:sldId id="359"/>
            <p14:sldId id="360"/>
            <p14:sldId id="377"/>
            <p14:sldId id="378"/>
          </p14:sldIdLst>
        </p14:section>
        <p14:section name="conclusion" id="{DEBB2E89-CE5E-4782-8F78-5A3EBA4E469A}">
          <p14:sldIdLst>
            <p14:sldId id="386"/>
            <p14:sldId id="34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>
      <p:cViewPr varScale="1">
        <p:scale>
          <a:sx n="168" d="100"/>
          <a:sy n="168" d="100"/>
        </p:scale>
        <p:origin x="241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00.png>
</file>

<file path=ppt/media/image31.png>
</file>

<file path=ppt/media/image32.png>
</file>

<file path=ppt/media/image320.png>
</file>

<file path=ppt/media/image33.png>
</file>

<file path=ppt/media/image34.png>
</file>

<file path=ppt/media/image35.png>
</file>

<file path=ppt/media/image350.png>
</file>

<file path=ppt/media/image351.png>
</file>

<file path=ppt/media/image36.png>
</file>

<file path=ppt/media/image37.png>
</file>

<file path=ppt/media/image370.png>
</file>

<file path=ppt/media/image38.png>
</file>

<file path=ppt/media/image39.gif>
</file>

<file path=ppt/media/image39.png>
</file>

<file path=ppt/media/image4.png>
</file>

<file path=ppt/media/image40.png>
</file>

<file path=ppt/media/image41.png>
</file>

<file path=ppt/media/image410.png>
</file>

<file path=ppt/media/image42.png>
</file>

<file path=ppt/media/image43.png>
</file>

<file path=ppt/media/image44.png>
</file>

<file path=ppt/media/image45.png>
</file>

<file path=ppt/media/image450.png>
</file>

<file path=ppt/media/image46.png>
</file>

<file path=ppt/media/image460.png>
</file>

<file path=ppt/media/image47.png>
</file>

<file path=ppt/media/image470.png>
</file>

<file path=ppt/media/image48.png>
</file>

<file path=ppt/media/image480.png>
</file>

<file path=ppt/media/image49.png>
</file>

<file path=ppt/media/image490.png>
</file>

<file path=ppt/media/image5.jpeg>
</file>

<file path=ppt/media/image50.png>
</file>

<file path=ppt/media/image500.png>
</file>

<file path=ppt/media/image51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562BE3-D032-4F3D-9474-CF4D0321DC84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5C752-904B-4F93-87D5-4D9E59CF5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37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24071-12F8-4663-A981-815540059972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4905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0D8EC8D-EBCC-4AEC-9202-EAD8A5AD6767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15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4997A-1541-4644-B1A1-F540428B30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B56E5E-111B-4A63-A211-FC8615D121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B6CE5-4BD5-402A-8EE2-6BC3989D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6838A-AC5B-4858-A8E1-F68628476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2D0F3-60DC-4D9C-B38A-A09F0A3DE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099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3454F-53C8-43CD-84A7-6D442BA6F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C8392B-E07E-4974-BDE6-74B7A9C2CB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1CF9A-5630-4918-87EA-419F72C79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23B13-BE16-4E0B-8956-41A0D83E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4E41A-07BD-4EF5-B1D8-0D700896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3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758AE6-26C6-4E18-BEA6-6372EBF456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E9137-A271-4E68-943F-A80AE3DE67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A0216-D86D-4AD9-8EB3-F77F64F3C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18EF2-758B-4CD1-9E14-516839145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D602E-B293-4634-898A-DC92FA31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066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83247-1848-4605-9983-D4524DEF0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9EE88-BD80-46E7-8425-6021EC35C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85746-E866-4B02-A0A4-2462BC316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7DE40-17BC-4189-B705-254020397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24575-AB33-4DA2-B2FE-724DCE62A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7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F41A2-9A0F-4C03-BCBD-1E252EA7A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F70095-A0BD-4B40-B8E7-733083864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F626C-152A-4495-AEFF-F2A2C45CC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D8487-FE03-4931-A083-3D4165456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972D4-47A1-4114-A529-4D8F1DCE6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73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8CBF8-E407-4183-8D14-CB03E849A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AD428-A1F5-4033-B30D-8698D56D3B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B4A2E-E944-45DA-8F41-24B8C26A5F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AD1017-470A-4AAE-BD4B-7399ED278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442703-3373-4CE8-9EF4-A2209700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F6177-1F38-403E-8D74-21F3D4D1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623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91C48-0604-498B-A007-3C1C93B20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90DA0-C919-4AA8-8B2F-17B3B313B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5E7FA-30E8-4811-BE81-5440816D6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B0E4D1-E3E2-4E0C-A24E-49BE9E6367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5DB40D-C8C3-4F63-B268-AA761363BB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0C6499-0146-4508-B21B-9EDF4FE25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A73BC7-97F4-465C-BCDA-0430BD6C3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FCEFCF-D573-47C0-83A3-1B64031A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52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CD6DB-49A8-4E09-A31C-1B27C1C3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162CF3-A315-4E2F-9667-BBB7D82CC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B9BF89-8B30-40C2-A9D1-8D6F5971A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4A15F1-7751-49ED-8A5E-942BDAD2F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0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A1699C-6118-4FEA-B351-BE4F0F64C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8257F7-606F-45FD-83BF-3E868FE15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15B12-175D-4693-B7DF-4B75D67E0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38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39D6A-B183-4B6F-AA06-B396A829E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2873B-ABCD-4223-8B0B-F666465FD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9D2EAD-8F32-44C4-B10E-AC8A3DE75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71F3A7-0874-40E1-9DAD-A8912359E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4AD4CF-6ED8-4A50-A07B-E55A2B68B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710B69-8B2D-46F5-82F9-D9CDC8CEC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2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BA677-FACE-4822-B2D4-999796E94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9B4EF-2964-44C9-900A-C7F50F15C5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A5D4A-379D-476E-8E3A-8819F4B69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1F064-D275-4D61-BF63-A776EE32E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985DF4-B55F-41E0-ACB9-0A8BD0728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40ACA-1C7E-48EE-A185-3C3D2F26D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2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7680E8-12FF-4866-A20F-C05D1AC91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BDB12-8E24-4DF3-B508-3CE8AB1A97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8EEDC-253F-482D-82F9-28A5793C8D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D28A-183C-4791-B06F-7C4F21900CA9}" type="datetimeFigureOut">
              <a:rPr lang="en-US" smtClean="0"/>
              <a:t>27-Mar-24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C72E4-ACC9-4540-A4FD-17A8ED31F5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50208-FE15-4820-9F00-37167990F0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11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hyperlink" Target="https://www.syilx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mathworks.com/help/optim/ug/optimization-toolbox-tutorial.html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Convex_function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Convex_function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1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e/e0/NewtonIteration_Ani.gif" TargetMode="External"/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0.png"/><Relationship Id="rId5" Type="http://schemas.openxmlformats.org/officeDocument/2006/relationships/hyperlink" Target="https://github.com/jermwatt/machine_learning_refined/blob/gh-pages/presentations/2nd_edition/pptx%20version/Chapter%204/4.3%20%20Newton_s%20method.pptx" TargetMode="External"/><Relationship Id="rId4" Type="http://schemas.openxmlformats.org/officeDocument/2006/relationships/hyperlink" Target="https://github.com/jermwatt/machine_learning_refined/blob/gh-pages/LICENSE.md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en.wikipedia.org/wiki/Mathematical_optimization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nvex_function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NUL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0.png"/><Relationship Id="rId7" Type="http://schemas.openxmlformats.org/officeDocument/2006/relationships/image" Target="../media/image500.png"/><Relationship Id="rId2" Type="http://schemas.openxmlformats.org/officeDocument/2006/relationships/image" Target="../media/image45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90.png"/><Relationship Id="rId5" Type="http://schemas.openxmlformats.org/officeDocument/2006/relationships/image" Target="../media/image480.png"/><Relationship Id="rId4" Type="http://schemas.openxmlformats.org/officeDocument/2006/relationships/image" Target="../media/image470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th.ubc.ca/~CLP/" TargetMode="External"/><Relationship Id="rId2" Type="http://schemas.openxmlformats.org/officeDocument/2006/relationships/hyperlink" Target="https://aimath.org/textbooks/approved-textbook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olframalpha.com/" TargetMode="External"/><Relationship Id="rId5" Type="http://schemas.openxmlformats.org/officeDocument/2006/relationships/hyperlink" Target="https://go.exlibris.link/WBm1qjRM" TargetMode="External"/><Relationship Id="rId4" Type="http://schemas.openxmlformats.org/officeDocument/2006/relationships/hyperlink" Target="https://library.ok.ubc.ca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olframalpha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585 Optimization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Instructor: Yves Lucet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04976" y="4248151"/>
                <a:ext cx="916603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CA" sz="4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CA" sz="4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r>
                            <a:rPr lang="en-CA" sz="4400" i="1">
                              <a:latin typeface="Cambria Math" panose="02040503050406030204" pitchFamily="18" charset="0"/>
                            </a:rPr>
                            <m:t>{</m:t>
                          </m:r>
                          <m:r>
                            <a:rPr lang="en-CA" sz="4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CA" sz="4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sz="4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CA" sz="4400" i="1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CA" sz="4400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CA" sz="44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sz="44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CA" sz="4400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≤0</m:t>
                          </m:r>
                          <m:r>
                            <a:rPr lang="en-CA" sz="4400" i="1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CA" sz="4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  <m:d>
                            <m:dPr>
                              <m:ctrlPr>
                                <a:rPr lang="en-CA" sz="44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sz="44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CA" sz="4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=0;</m:t>
                          </m:r>
                          <m:r>
                            <a:rPr lang="en-CA" sz="44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CA" sz="44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CA" sz="44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CA" sz="4400" i="1">
                              <a:latin typeface="Cambria Math" panose="02040503050406030204" pitchFamily="18" charset="0"/>
                            </a:rPr>
                            <m:t>}</m:t>
                          </m:r>
                        </m:e>
                      </m:func>
                    </m:oMath>
                  </m:oMathPara>
                </a14:m>
                <a:endParaRPr lang="en-CA" sz="4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4976" y="4248151"/>
                <a:ext cx="9166035" cy="76944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35519F1F-8CA3-4F32-8823-E831B310398C}"/>
              </a:ext>
            </a:extLst>
          </p:cNvPr>
          <p:cNvGrpSpPr/>
          <p:nvPr/>
        </p:nvGrpSpPr>
        <p:grpSpPr>
          <a:xfrm>
            <a:off x="8972550" y="0"/>
            <a:ext cx="3219450" cy="2682389"/>
            <a:chOff x="8972550" y="0"/>
            <a:chExt cx="3219450" cy="2682389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FD84C40A-E60A-4684-88DB-13B95AF4C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972550" y="0"/>
              <a:ext cx="3219450" cy="241458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1456BA-8EC6-4C45-824C-04B6D0592E64}"/>
                </a:ext>
              </a:extLst>
            </p:cNvPr>
            <p:cNvSpPr txBox="1"/>
            <p:nvPr/>
          </p:nvSpPr>
          <p:spPr>
            <a:xfrm>
              <a:off x="9420225" y="2343835"/>
              <a:ext cx="23241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400" dirty="0"/>
                <a:t>Picture generated on MATLAB using</a:t>
              </a:r>
            </a:p>
            <a:p>
              <a:r>
                <a:rPr lang="en-US" sz="400" dirty="0"/>
                <a:t>f = @(x,y) x.*exp(-x.^2-y.^2)+(x.^2+y.^2)/20;</a:t>
              </a:r>
            </a:p>
            <a:p>
              <a:r>
                <a:rPr lang="en-US" sz="400" dirty="0" err="1"/>
                <a:t>fsurf</a:t>
              </a:r>
              <a:r>
                <a:rPr lang="en-US" sz="400" dirty="0"/>
                <a:t>(f,[-2,2],'</a:t>
              </a:r>
              <a:r>
                <a:rPr lang="en-US" sz="400" dirty="0" err="1"/>
                <a:t>ShowContours</a:t>
              </a:r>
              <a:r>
                <a:rPr lang="en-US" sz="400" dirty="0"/>
                <a:t>','on’)</a:t>
              </a:r>
            </a:p>
            <a:p>
              <a:r>
                <a:rPr lang="en-US" sz="400" dirty="0"/>
                <a:t>Code example from </a:t>
              </a:r>
              <a:r>
                <a:rPr lang="en-US" sz="400" dirty="0">
                  <a:hlinkClick r:id="rId6"/>
                </a:rPr>
                <a:t>https://www.mathworks.com/help/optim/ug/optimization-toolbox-tutorial.html</a:t>
              </a:r>
              <a:r>
                <a:rPr lang="en-US" sz="400" dirty="0"/>
                <a:t> 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30F3288-6CA2-46B5-92DE-86DF2585C24F}"/>
              </a:ext>
            </a:extLst>
          </p:cNvPr>
          <p:cNvSpPr txBox="1"/>
          <p:nvPr/>
        </p:nvSpPr>
        <p:spPr>
          <a:xfrm>
            <a:off x="219075" y="6196310"/>
            <a:ext cx="9829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We respectfully acknowledge the </a:t>
            </a:r>
            <a:r>
              <a:rPr lang="en-US" dirty="0">
                <a:hlinkClick r:id="rId7"/>
              </a:rPr>
              <a:t>Syilx Okanagan Nation </a:t>
            </a:r>
            <a:r>
              <a:rPr lang="en-US" dirty="0"/>
              <a:t>and their peoples, in whose traditional, ancestral, unceded territory UBC Okanagan is situated.</a:t>
            </a:r>
          </a:p>
        </p:txBody>
      </p:sp>
      <p:pic>
        <p:nvPicPr>
          <p:cNvPr id="9218" name="Picture 2" descr="Okanagan Nation Alliance">
            <a:hlinkClick r:id="rId7"/>
            <a:extLst>
              <a:ext uri="{FF2B5EF4-FFF2-40B4-BE49-F238E27FC236}">
                <a16:creationId xmlns:a16="http://schemas.microsoft.com/office/drawing/2014/main" id="{6CD2C679-F6A3-4BDF-A666-C45459F52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025" y="5943600"/>
            <a:ext cx="200025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032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40361-5329-43B7-BEDC-C84C4E04B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AD8BF8-E360-4B47-9F63-99684C3AD7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+7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is differentiable with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Points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are called </a:t>
                </a:r>
                <a:r>
                  <a:rPr lang="en-US" dirty="0">
                    <a:solidFill>
                      <a:srgbClr val="FF0000"/>
                    </a:solidFill>
                  </a:rPr>
                  <a:t>critical</a:t>
                </a:r>
                <a:r>
                  <a:rPr lang="en-US" dirty="0"/>
                  <a:t> (or stationary) points</a:t>
                </a:r>
              </a:p>
              <a:p>
                <a:pPr marL="0" indent="0">
                  <a:buNone/>
                </a:pPr>
                <a:r>
                  <a:rPr lang="en-US" dirty="0"/>
                  <a:t>Now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=0⇔2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−4=0⇔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So there is only 1 critical point. But it is not necessarily a minimizer. For example the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has the same critical point.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AD8BF8-E360-4B47-9F63-99684C3AD7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r="-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5788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ED58F-9DB4-4F10-A842-41586B45E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Taylor’s Theorem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534229-0057-48EA-9F01-8E1EF34E17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Taylor’s Theorem states that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smooth enough, we have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Now 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critical point, we have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and so Taylor’s Theorem gives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Now 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≥0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we get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1" dirty="0"/>
                  <a:t>Second derivative test</a:t>
                </a:r>
              </a:p>
              <a:p>
                <a:pPr marL="0" indent="0">
                  <a:buNone/>
                </a:pPr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critical point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dirty="0"/>
                  <a:t> then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local minimizer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critical point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en-US" dirty="0"/>
                  <a:t> then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local maximizer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534229-0057-48EA-9F01-8E1EF34E17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5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7996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26825-A9BA-4085-A684-356DE2B59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E0C114E-5E40-44C0-9015-6533059207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+7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is differentiable everywhere with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and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dirty="0"/>
                  <a:t> is a critical point (because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) and is a local minimizer (because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dirty="0"/>
                  <a:t>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E0C114E-5E40-44C0-9015-6533059207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r="-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0424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2CECE-B460-45FC-BF82-5AC6945EB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Convex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69F90E-7AE0-4860-ACC3-539E03A0F52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4143" y="1825625"/>
                <a:ext cx="11668714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A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</a:t>
                </a:r>
                <a:r>
                  <a:rPr lang="en-US" b="1" dirty="0">
                    <a:solidFill>
                      <a:srgbClr val="FF0000"/>
                    </a:solidFill>
                  </a:rPr>
                  <a:t>convex </a:t>
                </a:r>
                <a:r>
                  <a:rPr lang="en-US" dirty="0"/>
                  <a:t>if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∀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∀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0,1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𝑡𝑓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69F90E-7AE0-4860-ACC3-539E03A0F5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4143" y="1825625"/>
                <a:ext cx="11668714" cy="4351338"/>
              </a:xfrm>
              <a:blipFill>
                <a:blip r:embed="rId2"/>
                <a:stretch>
                  <a:fillRect l="-109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 descr="Image result for convex function">
            <a:extLst>
              <a:ext uri="{FF2B5EF4-FFF2-40B4-BE49-F238E27FC236}">
                <a16:creationId xmlns:a16="http://schemas.microsoft.com/office/drawing/2014/main" id="{AB0D419A-A580-41D7-BD5D-EA200C415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643" y="2977869"/>
            <a:ext cx="6284719" cy="3267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A0E3FD7-8F17-483B-890B-316CC2D96269}"/>
              </a:ext>
            </a:extLst>
          </p:cNvPr>
          <p:cNvSpPr/>
          <p:nvPr/>
        </p:nvSpPr>
        <p:spPr>
          <a:xfrm>
            <a:off x="5043605" y="6383926"/>
            <a:ext cx="263886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000" dirty="0">
                <a:hlinkClick r:id="rId4"/>
              </a:rPr>
              <a:t>https://en.wikipedia.org/wiki/Convex_function</a:t>
            </a:r>
            <a:endParaRPr lang="en-CA" sz="1000" dirty="0"/>
          </a:p>
        </p:txBody>
      </p:sp>
    </p:spTree>
    <p:extLst>
      <p:ext uri="{BB962C8B-B14F-4D97-AF65-F5344CB8AC3E}">
        <p14:creationId xmlns:p14="http://schemas.microsoft.com/office/powerpoint/2010/main" val="767993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2CECE-B460-45FC-BF82-5AC6945EB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Convex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69F90E-7AE0-4860-ACC3-539E03A0F52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4143" y="1825625"/>
                <a:ext cx="11668714" cy="4351338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A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</a:t>
                </a:r>
                <a:r>
                  <a:rPr lang="en-US" b="1" dirty="0">
                    <a:solidFill>
                      <a:srgbClr val="FF0000"/>
                    </a:solidFill>
                  </a:rPr>
                  <a:t>convex </a:t>
                </a:r>
                <a:r>
                  <a:rPr lang="en-US" dirty="0"/>
                  <a:t>if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∀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∀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0,1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𝑡𝑓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r>
                  <a:rPr lang="en-US" b="1" dirty="0"/>
                  <a:t>Theorem</a:t>
                </a:r>
              </a:p>
              <a:p>
                <a:pPr marL="0" indent="0">
                  <a:buNone/>
                </a:pPr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twice differentiable then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is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convex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⇔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≥0⇔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is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increasing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b="1" dirty="0"/>
                  <a:t>Theorem</a:t>
                </a:r>
              </a:p>
              <a:p>
                <a:pPr marL="0" indent="0">
                  <a:buNone/>
                </a:pPr>
                <a:r>
                  <a:rPr lang="en-US" dirty="0"/>
                  <a:t>Assume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convex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. Then the following are equivalent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</a:t>
                </a:r>
                <a:r>
                  <a:rPr lang="en-US" dirty="0">
                    <a:solidFill>
                      <a:srgbClr val="00B050"/>
                    </a:solidFill>
                  </a:rPr>
                  <a:t>global</a:t>
                </a:r>
                <a:r>
                  <a:rPr lang="en-US" dirty="0"/>
                  <a:t> minimizer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</a:t>
                </a:r>
                <a:r>
                  <a:rPr lang="en-US" dirty="0">
                    <a:solidFill>
                      <a:srgbClr val="00B0F0"/>
                    </a:solidFill>
                  </a:rPr>
                  <a:t>local</a:t>
                </a:r>
                <a:r>
                  <a:rPr lang="en-US" dirty="0"/>
                  <a:t> minimizer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</a:t>
                </a:r>
                <a:r>
                  <a:rPr lang="en-US" dirty="0">
                    <a:solidFill>
                      <a:srgbClr val="FF0000"/>
                    </a:solidFill>
                  </a:rPr>
                  <a:t>critical</a:t>
                </a:r>
                <a:r>
                  <a:rPr lang="en-US" dirty="0"/>
                  <a:t> point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69F90E-7AE0-4860-ACC3-539E03A0F5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4143" y="1825625"/>
                <a:ext cx="11668714" cy="4351338"/>
              </a:xfrm>
              <a:blipFill>
                <a:blip r:embed="rId2"/>
                <a:stretch>
                  <a:fillRect l="-836" t="-32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D8A34281-F1CF-4E57-B5C9-387C88403D6B}"/>
              </a:ext>
            </a:extLst>
          </p:cNvPr>
          <p:cNvGrpSpPr/>
          <p:nvPr/>
        </p:nvGrpSpPr>
        <p:grpSpPr>
          <a:xfrm>
            <a:off x="9273473" y="113288"/>
            <a:ext cx="2619121" cy="1904679"/>
            <a:chOff x="2744643" y="2977869"/>
            <a:chExt cx="6284719" cy="3705437"/>
          </a:xfrm>
        </p:grpSpPr>
        <p:pic>
          <p:nvPicPr>
            <p:cNvPr id="4" name="Picture 2" descr="Image result for convex function">
              <a:extLst>
                <a:ext uri="{FF2B5EF4-FFF2-40B4-BE49-F238E27FC236}">
                  <a16:creationId xmlns:a16="http://schemas.microsoft.com/office/drawing/2014/main" id="{AB0D419A-A580-41D7-BD5D-EA200C415A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4643" y="2977869"/>
              <a:ext cx="6284719" cy="32672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A0E3FD7-8F17-483B-890B-316CC2D96269}"/>
                </a:ext>
              </a:extLst>
            </p:cNvPr>
            <p:cNvSpPr/>
            <p:nvPr/>
          </p:nvSpPr>
          <p:spPr>
            <a:xfrm>
              <a:off x="5043606" y="6383926"/>
              <a:ext cx="2808708" cy="2993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sz="400" dirty="0">
                  <a:hlinkClick r:id="rId4"/>
                </a:rPr>
                <a:t>https://en.wikipedia.org/wiki/Convex_function</a:t>
              </a:r>
              <a:endParaRPr lang="en-CA" sz="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80776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18F950-353C-48E3-BC3C-2135F9758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global minimizer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DA1AD1-0F55-43A7-91A6-3BE138E312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Convex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27E0B321-9C9C-4DCF-8CEB-6C2DCFFF61F4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Solve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27E0B321-9C9C-4DCF-8CEB-6C2DCFFF61F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2482" t="-2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FA8E3A-8573-4009-8C91-CE065F602F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Nonconvex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69778CF8-B9F5-4295-ADF6-6EF3B6070750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/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Solve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Filter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br>
                  <a:rPr lang="en-US" dirty="0"/>
                </a:br>
                <a:r>
                  <a:rPr lang="en-US" dirty="0"/>
                  <a:t>You have local minimizers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Compare all values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between local minimizers to obtain a global minimizer</a:t>
                </a:r>
              </a:p>
            </p:txBody>
          </p:sp>
        </mc:Choice>
        <mc:Fallback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69778CF8-B9F5-4295-ADF6-6EF3B60707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3"/>
                <a:stretch>
                  <a:fillRect l="-2471" t="-2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3118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7DD1C-71DE-4566-BD32-788E8C6BA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C833FD-1B71-4E8F-8D11-330DC68B49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dirty="0"/>
                  <a:t>Theorem</a:t>
                </a:r>
              </a:p>
              <a:p>
                <a:pPr marL="0" indent="0">
                  <a:buNone/>
                </a:pPr>
                <a:r>
                  <a:rPr lang="en-US" dirty="0"/>
                  <a:t>Assume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a general function (not necessarily convex),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. Then we always have the following implications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</a:t>
                </a:r>
                <a:r>
                  <a:rPr lang="en-US" dirty="0">
                    <a:solidFill>
                      <a:srgbClr val="00B050"/>
                    </a:solidFill>
                  </a:rPr>
                  <a:t>global</a:t>
                </a:r>
                <a:r>
                  <a:rPr lang="en-US" dirty="0"/>
                  <a:t> minimizer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</a:t>
                </a:r>
                <a:r>
                  <a:rPr lang="en-US" dirty="0">
                    <a:solidFill>
                      <a:srgbClr val="00B0F0"/>
                    </a:solidFill>
                  </a:rPr>
                  <a:t>local</a:t>
                </a:r>
                <a:r>
                  <a:rPr lang="en-US" dirty="0"/>
                  <a:t> minimizer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</a:t>
                </a:r>
                <a:r>
                  <a:rPr lang="en-US" dirty="0">
                    <a:solidFill>
                      <a:srgbClr val="00B0F0"/>
                    </a:solidFill>
                  </a:rPr>
                  <a:t>local</a:t>
                </a:r>
                <a:r>
                  <a:rPr lang="en-US" dirty="0"/>
                  <a:t> minimizer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</a:t>
                </a:r>
                <a:r>
                  <a:rPr lang="en-US" dirty="0">
                    <a:solidFill>
                      <a:srgbClr val="FF0000"/>
                    </a:solidFill>
                  </a:rPr>
                  <a:t>critical</a:t>
                </a:r>
                <a:r>
                  <a:rPr lang="en-US" dirty="0"/>
                  <a:t> point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However, without convexity, none of these implications is reversible in general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C833FD-1B71-4E8F-8D11-330DC68B4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95224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DBC34-69A5-4C63-8A0B-03099DE68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Nonconvex example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1957B6-7857-43CE-9E35-55BD20BC67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=3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−20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+36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is twice differentiable with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=12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−60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+72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=36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−120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+72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Note that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=36−120+72=−12&lt;0</m:t>
                    </m:r>
                  </m:oMath>
                </a14:m>
                <a:r>
                  <a:rPr lang="en-US" dirty="0"/>
                  <a:t> so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not convex</a:t>
                </a:r>
              </a:p>
              <a:p>
                <a:pPr marL="0" indent="0">
                  <a:buNone/>
                </a:pPr>
                <a:r>
                  <a:rPr lang="en-US" dirty="0"/>
                  <a:t>Note also that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−2)(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−3)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has 3 critical points at 0, 2, and 3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=72&gt;0</m:t>
                    </m:r>
                  </m:oMath>
                </a14:m>
                <a:r>
                  <a:rPr lang="en-US" dirty="0"/>
                  <a:t>, so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is a local minimizer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=−24&lt;0,</m:t>
                    </m:r>
                  </m:oMath>
                </a14:m>
                <a:r>
                  <a:rPr lang="en-US" dirty="0"/>
                  <a:t> so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dirty="0"/>
                  <a:t> is a local maximizer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=36&gt;0</m:t>
                    </m:r>
                  </m:oMath>
                </a14:m>
                <a:r>
                  <a:rPr lang="en-US" dirty="0"/>
                  <a:t>, so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dirty="0"/>
                  <a:t> is a local minimizer</a:t>
                </a:r>
              </a:p>
              <a:p>
                <a:pPr marL="0" indent="0">
                  <a:buNone/>
                </a:pPr>
                <a:r>
                  <a:rPr lang="en-US" dirty="0"/>
                  <a:t>Now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=32</m:t>
                    </m:r>
                  </m:oMath>
                </a14:m>
                <a:r>
                  <a:rPr lang="en-US" dirty="0"/>
                  <a:t>,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=27</m:t>
                    </m:r>
                  </m:oMath>
                </a14:m>
                <a:r>
                  <a:rPr lang="en-US" dirty="0"/>
                  <a:t>. So 0 is the global minimizer while is 3 is local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1957B6-7857-43CE-9E35-55BD20BC67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3541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DBC34-69A5-4C63-8A0B-03099DE68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Nonconvex 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1957B6-7857-43CE-9E35-55BD20BC67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=3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−20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+36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We see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dirty="0"/>
                  <a:t> is a critical point, a local maximizer, but not a local minimizer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dirty="0"/>
                  <a:t> is a local minimizer but not a global minimizer</a:t>
                </a:r>
              </a:p>
              <a:p>
                <a:r>
                  <a:rPr lang="en-US" dirty="0"/>
                  <a:t>the unique global minimizer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There is no global maximizer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1957B6-7857-43CE-9E35-55BD20BC67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41714E6D-8BF0-4FBD-AE8D-00D5FF7617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13" t="33039" r="51398" b="36401"/>
          <a:stretch/>
        </p:blipFill>
        <p:spPr>
          <a:xfrm>
            <a:off x="8310520" y="-566443"/>
            <a:ext cx="3881480" cy="327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4271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7D100-E5DD-42F1-AC0B-EDFA586F5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critical points is hard!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31D261-7BA8-40EC-B799-4099581D3F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admits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+4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+12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+2&gt;0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So f is convex. However, critical points are solutions to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+4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which does not have a closed form solution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31D261-7BA8-40EC-B799-4099581D3F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0445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Menu: 1D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Derivative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Fermat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Minimizer local/global and convexity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Gradient descent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Backtracking 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Newton</a:t>
            </a:r>
          </a:p>
          <a:p>
            <a:pPr marL="971550" lvl="1" indent="-514350">
              <a:buFont typeface="+mj-lt"/>
              <a:buAutoNum type="arabicPeriod"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D7BF78D-496F-4B18-89F6-F9AC3B233C29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115516" y="2209800"/>
            <a:ext cx="22476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courtesy of </a:t>
            </a:r>
            <a:r>
              <a:rPr lang="en-CA" sz="800" dirty="0"/>
              <a:t>Gregory </a:t>
            </a:r>
            <a:r>
              <a:rPr lang="en-CA" sz="800" dirty="0" err="1"/>
              <a:t>Szarkiewicz</a:t>
            </a:r>
            <a:r>
              <a:rPr lang="en-CA" sz="800" dirty="0"/>
              <a:t> </a:t>
            </a:r>
            <a:r>
              <a:rPr lang="en-US" sz="800" dirty="0"/>
              <a:t> / FreeDigitalPhotos.net</a:t>
            </a:r>
            <a:endParaRPr lang="en-CA" sz="800" dirty="0"/>
          </a:p>
        </p:txBody>
      </p:sp>
      <p:pic>
        <p:nvPicPr>
          <p:cNvPr id="1027" name="Picture 3" descr="D:\MyDocuments\CCA-repo\teaching\2014-w1\222\lectures\images-freedigitalphotos.net\confused-sig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516" y="533400"/>
            <a:ext cx="2247684" cy="149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387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1736A-822A-4FA4-B7ED-09480DEA2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 convex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EB4464-E157-41C8-872E-B4A875551A0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+4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Plot of f suggests a single global minimizer</a:t>
                </a:r>
              </a:p>
              <a:p>
                <a:pPr marL="0" indent="0">
                  <a:buNone/>
                </a:pPr>
                <a:r>
                  <a:rPr lang="en-US" dirty="0"/>
                  <a:t>Confirmed by plot of f’ that shows a unique critical point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Can only compute numerically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EB4464-E157-41C8-872E-B4A875551A0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9A91F4-C55E-4064-93B1-47DD5DFF80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431" t="27964" r="51853" b="42773"/>
          <a:stretch/>
        </p:blipFill>
        <p:spPr>
          <a:xfrm>
            <a:off x="9524325" y="24493"/>
            <a:ext cx="2459979" cy="2006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883168-6E4B-45D6-84F9-D340079A8A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702" t="51093" r="51398" b="19763"/>
          <a:stretch/>
        </p:blipFill>
        <p:spPr>
          <a:xfrm>
            <a:off x="9330117" y="2429633"/>
            <a:ext cx="2565175" cy="199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465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71608-81A7-401D-A1FC-30B4EEF434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81F60-0A2B-4A36-A5A8-0BFF37B7D0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682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05D2B-D4C1-470C-BEA2-BFBBC85C8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Minimization algorithms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34C9E8F-CAA9-452C-8619-CED6F76234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Build a sequence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dirty="0"/>
                  <a:t> with starting point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such that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some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minimizer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And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the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minimum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value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34C9E8F-CAA9-452C-8619-CED6F76234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58986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8FFF8-B54B-44ED-8029-40C68E7FE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Descent direction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3896CC-0C16-47D8-BE8F-99C10BD42F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is the current iterate. We wish to build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dirty="0"/>
                  <a:t> such that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Invoke Taylor’s theorem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 small.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is a critical point, we are done. Otherwise,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en-US" dirty="0"/>
                  <a:t> and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dirty="0"/>
                  <a:t> we have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br>
                  <a:rPr lang="en-US" b="0" dirty="0"/>
                </a:br>
                <a:r>
                  <a:rPr lang="en-US" b="0" dirty="0"/>
                  <a:t>                                                  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br>
                  <a:rPr lang="en-US" b="0" dirty="0"/>
                </a:br>
                <a:r>
                  <a:rPr lang="en-US" b="0" dirty="0"/>
                  <a:t>                                                  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US" dirty="0"/>
                  <a:t>for small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b="0" dirty="0"/>
                  <a:t>. </a:t>
                </a:r>
              </a:p>
              <a:p>
                <a:pPr marL="0" indent="0">
                  <a:buNone/>
                </a:pPr>
                <a:r>
                  <a:rPr lang="en-US" dirty="0"/>
                  <a:t>We obtain a gradient descent algorithm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</m:sSub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</m:sSub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′(</m:t>
                      </m:r>
                      <m:sSub>
                        <m:sSubPr>
                          <m:ctrlP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</m:sSub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1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b="0" dirty="0"/>
                  <a:t> is appropriately chosen.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3896CC-0C16-47D8-BE8F-99C10BD42F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8" t="-2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reeform: Shape 3">
            <a:extLst>
              <a:ext uri="{FF2B5EF4-FFF2-40B4-BE49-F238E27FC236}">
                <a16:creationId xmlns:a16="http://schemas.microsoft.com/office/drawing/2014/main" id="{C6B78943-1665-4D40-8BFB-EC255B7AA8B7}"/>
              </a:ext>
            </a:extLst>
          </p:cNvPr>
          <p:cNvSpPr/>
          <p:nvPr/>
        </p:nvSpPr>
        <p:spPr>
          <a:xfrm>
            <a:off x="8155766" y="516835"/>
            <a:ext cx="2277481" cy="1675453"/>
          </a:xfrm>
          <a:custGeom>
            <a:avLst/>
            <a:gdLst>
              <a:gd name="connsiteX0" fmla="*/ 0 w 2277481"/>
              <a:gd name="connsiteY0" fmla="*/ 0 h 1675453"/>
              <a:gd name="connsiteX1" fmla="*/ 596348 w 2277481"/>
              <a:gd name="connsiteY1" fmla="*/ 1022310 h 1675453"/>
              <a:gd name="connsiteX2" fmla="*/ 2277481 w 2277481"/>
              <a:gd name="connsiteY2" fmla="*/ 1675453 h 1675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77481" h="1675453">
                <a:moveTo>
                  <a:pt x="0" y="0"/>
                </a:moveTo>
                <a:cubicBezTo>
                  <a:pt x="108384" y="371534"/>
                  <a:pt x="216768" y="743068"/>
                  <a:pt x="596348" y="1022310"/>
                </a:cubicBezTo>
                <a:cubicBezTo>
                  <a:pt x="975928" y="1301552"/>
                  <a:pt x="1626704" y="1488502"/>
                  <a:pt x="2277481" y="167545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D914EC1-5CB8-4EC0-98C7-A91D50588408}"/>
              </a:ext>
            </a:extLst>
          </p:cNvPr>
          <p:cNvSpPr/>
          <p:nvPr/>
        </p:nvSpPr>
        <p:spPr>
          <a:xfrm>
            <a:off x="8371588" y="1096144"/>
            <a:ext cx="119269" cy="159026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20A4364-CC1D-4F37-BE6D-1C0769376143}"/>
              </a:ext>
            </a:extLst>
          </p:cNvPr>
          <p:cNvSpPr/>
          <p:nvPr/>
        </p:nvSpPr>
        <p:spPr>
          <a:xfrm>
            <a:off x="9080579" y="1680186"/>
            <a:ext cx="119269" cy="15902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C73BF62-AAEE-4484-9AA4-04AFC7DCDCDD}"/>
                  </a:ext>
                </a:extLst>
              </p:cNvPr>
              <p:cNvSpPr txBox="1"/>
              <p:nvPr/>
            </p:nvSpPr>
            <p:spPr>
              <a:xfrm>
                <a:off x="8354549" y="630424"/>
                <a:ext cx="4801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C73BF62-AAEE-4484-9AA4-04AFC7DCDC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4549" y="630424"/>
                <a:ext cx="480196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A50D14D-8E4F-4A20-A436-64C3305267F2}"/>
                  </a:ext>
                </a:extLst>
              </p:cNvPr>
              <p:cNvSpPr txBox="1"/>
              <p:nvPr/>
            </p:nvSpPr>
            <p:spPr>
              <a:xfrm>
                <a:off x="9143053" y="1254224"/>
                <a:ext cx="69980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A50D14D-8E4F-4A20-A436-64C3305267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3053" y="1254224"/>
                <a:ext cx="69980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75771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467CA4-DA30-470A-BB3B-9169CA337683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Finding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467CA4-DA30-470A-BB3B-9169CA3376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44D4EF-D6FE-4D93-9FF7-1790BCBA05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If the derivative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is </a:t>
                </a:r>
                <a:r>
                  <a:rPr lang="en-US" i="1" dirty="0"/>
                  <a:t>L</a:t>
                </a:r>
                <a:r>
                  <a:rPr lang="en-US" dirty="0"/>
                  <a:t>-</a:t>
                </a:r>
                <a:r>
                  <a:rPr lang="en-US" b="1" dirty="0"/>
                  <a:t>Lipschitz</a:t>
                </a:r>
                <a:r>
                  <a:rPr lang="en-US" dirty="0"/>
                  <a:t> continuous, i.e.,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 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which happens 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0≤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/>
                  <a:t> for all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;</m:t>
                    </m:r>
                  </m:oMath>
                </a14:m>
                <a:r>
                  <a:rPr lang="en-US" dirty="0"/>
                  <a:t> then we can choose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which provably works.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den>
                    </m:f>
                  </m:oMath>
                </a14:m>
                <a:r>
                  <a:rPr lang="en-US" dirty="0"/>
                  <a:t> is called the </a:t>
                </a:r>
                <a:r>
                  <a:rPr lang="en-US" b="1" dirty="0">
                    <a:solidFill>
                      <a:srgbClr val="FF0000"/>
                    </a:solidFill>
                  </a:rPr>
                  <a:t>learning rate </a:t>
                </a:r>
                <a:r>
                  <a:rPr lang="en-US" dirty="0"/>
                  <a:t>in data science</a:t>
                </a:r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is not Lipschitz, or if one does not know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/>
                  <a:t>; then choosing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is more tricky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44D4EF-D6FE-4D93-9FF7-1790BCBA05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 t="-2241" r="-4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15696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467CA4-DA30-470A-BB3B-9169CA337683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Finding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467CA4-DA30-470A-BB3B-9169CA3376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44D4EF-D6FE-4D93-9FF7-1790BCBA05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We can use an algorithm to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. A popular one is </a:t>
                </a:r>
                <a:r>
                  <a:rPr lang="en-US" b="1" dirty="0">
                    <a:solidFill>
                      <a:srgbClr val="FF0000"/>
                    </a:solidFill>
                  </a:rPr>
                  <a:t>backtracking (Armijo)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Fix a current guess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dirty="0"/>
                  <a:t>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, for example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If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br>
                  <a:rPr lang="en-US" dirty="0"/>
                </a:br>
                <a:r>
                  <a:rPr lang="en-US" dirty="0"/>
                  <a:t>then return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Otherwise, update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by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dirty="0"/>
                  <a:t> and loop to step 2.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nice then better strategies are available.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44D4EF-D6FE-4D93-9FF7-1790BCBA05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 t="-3081" b="-15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88575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87CB36B-FB0D-4330-93F3-AE6F7390DCAE}"/>
              </a:ext>
            </a:extLst>
          </p:cNvPr>
          <p:cNvCxnSpPr>
            <a:cxnSpLocks/>
          </p:cNvCxnSpPr>
          <p:nvPr/>
        </p:nvCxnSpPr>
        <p:spPr>
          <a:xfrm flipV="1">
            <a:off x="2031318" y="4842024"/>
            <a:ext cx="9223780" cy="55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CC7655A-4F05-4471-815E-8BB855D37FD1}"/>
              </a:ext>
            </a:extLst>
          </p:cNvPr>
          <p:cNvCxnSpPr>
            <a:cxnSpLocks/>
          </p:cNvCxnSpPr>
          <p:nvPr/>
        </p:nvCxnSpPr>
        <p:spPr>
          <a:xfrm flipV="1">
            <a:off x="2297308" y="301166"/>
            <a:ext cx="0" cy="4742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578E37E-F338-4107-99A5-3E28D0EC0F1F}"/>
              </a:ext>
            </a:extLst>
          </p:cNvPr>
          <p:cNvSpPr/>
          <p:nvPr/>
        </p:nvSpPr>
        <p:spPr>
          <a:xfrm>
            <a:off x="2282933" y="389742"/>
            <a:ext cx="9077828" cy="4206614"/>
          </a:xfrm>
          <a:custGeom>
            <a:avLst/>
            <a:gdLst>
              <a:gd name="connsiteX0" fmla="*/ 0 w 7456349"/>
              <a:gd name="connsiteY0" fmla="*/ 1007252 h 4519974"/>
              <a:gd name="connsiteX1" fmla="*/ 656650 w 7456349"/>
              <a:gd name="connsiteY1" fmla="*/ 2915832 h 4519974"/>
              <a:gd name="connsiteX2" fmla="*/ 2780021 w 7456349"/>
              <a:gd name="connsiteY2" fmla="*/ 4063434 h 4519974"/>
              <a:gd name="connsiteX3" fmla="*/ 5836204 w 7456349"/>
              <a:gd name="connsiteY3" fmla="*/ 4308911 h 4519974"/>
              <a:gd name="connsiteX4" fmla="*/ 7100408 w 7456349"/>
              <a:gd name="connsiteY4" fmla="*/ 1068621 h 4519974"/>
              <a:gd name="connsiteX5" fmla="*/ 7370432 w 7456349"/>
              <a:gd name="connsiteY5" fmla="*/ 172632 h 4519974"/>
              <a:gd name="connsiteX6" fmla="*/ 7456349 w 7456349"/>
              <a:gd name="connsiteY6" fmla="*/ 798 h 4519974"/>
              <a:gd name="connsiteX0" fmla="*/ 0 w 7646593"/>
              <a:gd name="connsiteY0" fmla="*/ 1031800 h 4519974"/>
              <a:gd name="connsiteX1" fmla="*/ 846894 w 7646593"/>
              <a:gd name="connsiteY1" fmla="*/ 2915832 h 4519974"/>
              <a:gd name="connsiteX2" fmla="*/ 2970265 w 7646593"/>
              <a:gd name="connsiteY2" fmla="*/ 4063434 h 4519974"/>
              <a:gd name="connsiteX3" fmla="*/ 6026448 w 7646593"/>
              <a:gd name="connsiteY3" fmla="*/ 4308911 h 4519974"/>
              <a:gd name="connsiteX4" fmla="*/ 7290652 w 7646593"/>
              <a:gd name="connsiteY4" fmla="*/ 1068621 h 4519974"/>
              <a:gd name="connsiteX5" fmla="*/ 7560676 w 7646593"/>
              <a:gd name="connsiteY5" fmla="*/ 172632 h 4519974"/>
              <a:gd name="connsiteX6" fmla="*/ 7646593 w 7646593"/>
              <a:gd name="connsiteY6" fmla="*/ 798 h 4519974"/>
              <a:gd name="connsiteX0" fmla="*/ 0 w 7646593"/>
              <a:gd name="connsiteY0" fmla="*/ 1031800 h 4519974"/>
              <a:gd name="connsiteX1" fmla="*/ 846894 w 7646593"/>
              <a:gd name="connsiteY1" fmla="*/ 2915832 h 4519974"/>
              <a:gd name="connsiteX2" fmla="*/ 2970265 w 7646593"/>
              <a:gd name="connsiteY2" fmla="*/ 4063434 h 4519974"/>
              <a:gd name="connsiteX3" fmla="*/ 6026448 w 7646593"/>
              <a:gd name="connsiteY3" fmla="*/ 4308911 h 4519974"/>
              <a:gd name="connsiteX4" fmla="*/ 7290652 w 7646593"/>
              <a:gd name="connsiteY4" fmla="*/ 1068621 h 4519974"/>
              <a:gd name="connsiteX5" fmla="*/ 7560676 w 7646593"/>
              <a:gd name="connsiteY5" fmla="*/ 172632 h 4519974"/>
              <a:gd name="connsiteX6" fmla="*/ 7646593 w 7646593"/>
              <a:gd name="connsiteY6" fmla="*/ 798 h 4519974"/>
              <a:gd name="connsiteX0" fmla="*/ 0 w 7646593"/>
              <a:gd name="connsiteY0" fmla="*/ 1209770 h 4519974"/>
              <a:gd name="connsiteX1" fmla="*/ 846894 w 7646593"/>
              <a:gd name="connsiteY1" fmla="*/ 2915832 h 4519974"/>
              <a:gd name="connsiteX2" fmla="*/ 2970265 w 7646593"/>
              <a:gd name="connsiteY2" fmla="*/ 4063434 h 4519974"/>
              <a:gd name="connsiteX3" fmla="*/ 6026448 w 7646593"/>
              <a:gd name="connsiteY3" fmla="*/ 4308911 h 4519974"/>
              <a:gd name="connsiteX4" fmla="*/ 7290652 w 7646593"/>
              <a:gd name="connsiteY4" fmla="*/ 1068621 h 4519974"/>
              <a:gd name="connsiteX5" fmla="*/ 7560676 w 7646593"/>
              <a:gd name="connsiteY5" fmla="*/ 172632 h 4519974"/>
              <a:gd name="connsiteX6" fmla="*/ 7646593 w 7646593"/>
              <a:gd name="connsiteY6" fmla="*/ 798 h 4519974"/>
              <a:gd name="connsiteX0" fmla="*/ 0 w 7646593"/>
              <a:gd name="connsiteY0" fmla="*/ 1209770 h 4505364"/>
              <a:gd name="connsiteX1" fmla="*/ 1644693 w 7646593"/>
              <a:gd name="connsiteY1" fmla="*/ 3388374 h 4505364"/>
              <a:gd name="connsiteX2" fmla="*/ 2970265 w 7646593"/>
              <a:gd name="connsiteY2" fmla="*/ 4063434 h 4505364"/>
              <a:gd name="connsiteX3" fmla="*/ 6026448 w 7646593"/>
              <a:gd name="connsiteY3" fmla="*/ 4308911 h 4505364"/>
              <a:gd name="connsiteX4" fmla="*/ 7290652 w 7646593"/>
              <a:gd name="connsiteY4" fmla="*/ 1068621 h 4505364"/>
              <a:gd name="connsiteX5" fmla="*/ 7560676 w 7646593"/>
              <a:gd name="connsiteY5" fmla="*/ 172632 h 4505364"/>
              <a:gd name="connsiteX6" fmla="*/ 7646593 w 7646593"/>
              <a:gd name="connsiteY6" fmla="*/ 798 h 4505364"/>
              <a:gd name="connsiteX0" fmla="*/ 0 w 7646593"/>
              <a:gd name="connsiteY0" fmla="*/ 1209770 h 4505364"/>
              <a:gd name="connsiteX1" fmla="*/ 1644693 w 7646593"/>
              <a:gd name="connsiteY1" fmla="*/ 3388374 h 4505364"/>
              <a:gd name="connsiteX2" fmla="*/ 2970265 w 7646593"/>
              <a:gd name="connsiteY2" fmla="*/ 4063434 h 4505364"/>
              <a:gd name="connsiteX3" fmla="*/ 6026448 w 7646593"/>
              <a:gd name="connsiteY3" fmla="*/ 4308911 h 4505364"/>
              <a:gd name="connsiteX4" fmla="*/ 7290652 w 7646593"/>
              <a:gd name="connsiteY4" fmla="*/ 1068621 h 4505364"/>
              <a:gd name="connsiteX5" fmla="*/ 7560676 w 7646593"/>
              <a:gd name="connsiteY5" fmla="*/ 172632 h 4505364"/>
              <a:gd name="connsiteX6" fmla="*/ 7646593 w 7646593"/>
              <a:gd name="connsiteY6" fmla="*/ 798 h 4505364"/>
              <a:gd name="connsiteX0" fmla="*/ 0 w 7646593"/>
              <a:gd name="connsiteY0" fmla="*/ 1209770 h 4505364"/>
              <a:gd name="connsiteX1" fmla="*/ 1644693 w 7646593"/>
              <a:gd name="connsiteY1" fmla="*/ 3388374 h 4505364"/>
              <a:gd name="connsiteX2" fmla="*/ 2970265 w 7646593"/>
              <a:gd name="connsiteY2" fmla="*/ 4063434 h 4505364"/>
              <a:gd name="connsiteX3" fmla="*/ 6026448 w 7646593"/>
              <a:gd name="connsiteY3" fmla="*/ 4308911 h 4505364"/>
              <a:gd name="connsiteX4" fmla="*/ 7290652 w 7646593"/>
              <a:gd name="connsiteY4" fmla="*/ 1068621 h 4505364"/>
              <a:gd name="connsiteX5" fmla="*/ 7560676 w 7646593"/>
              <a:gd name="connsiteY5" fmla="*/ 172632 h 4505364"/>
              <a:gd name="connsiteX6" fmla="*/ 7646593 w 7646593"/>
              <a:gd name="connsiteY6" fmla="*/ 798 h 4505364"/>
              <a:gd name="connsiteX0" fmla="*/ 0 w 7646593"/>
              <a:gd name="connsiteY0" fmla="*/ 1209770 h 4321356"/>
              <a:gd name="connsiteX1" fmla="*/ 1644693 w 7646593"/>
              <a:gd name="connsiteY1" fmla="*/ 3388374 h 4321356"/>
              <a:gd name="connsiteX2" fmla="*/ 3056182 w 7646593"/>
              <a:gd name="connsiteY2" fmla="*/ 2228497 h 4321356"/>
              <a:gd name="connsiteX3" fmla="*/ 6026448 w 7646593"/>
              <a:gd name="connsiteY3" fmla="*/ 4308911 h 4321356"/>
              <a:gd name="connsiteX4" fmla="*/ 7290652 w 7646593"/>
              <a:gd name="connsiteY4" fmla="*/ 1068621 h 4321356"/>
              <a:gd name="connsiteX5" fmla="*/ 7560676 w 7646593"/>
              <a:gd name="connsiteY5" fmla="*/ 172632 h 4321356"/>
              <a:gd name="connsiteX6" fmla="*/ 7646593 w 7646593"/>
              <a:gd name="connsiteY6" fmla="*/ 798 h 4321356"/>
              <a:gd name="connsiteX0" fmla="*/ 0 w 7646593"/>
              <a:gd name="connsiteY0" fmla="*/ 1209770 h 4320992"/>
              <a:gd name="connsiteX1" fmla="*/ 1644693 w 7646593"/>
              <a:gd name="connsiteY1" fmla="*/ 3388374 h 4320992"/>
              <a:gd name="connsiteX2" fmla="*/ 3056182 w 7646593"/>
              <a:gd name="connsiteY2" fmla="*/ 2228497 h 4320992"/>
              <a:gd name="connsiteX3" fmla="*/ 6026448 w 7646593"/>
              <a:gd name="connsiteY3" fmla="*/ 4308911 h 4320992"/>
              <a:gd name="connsiteX4" fmla="*/ 6983806 w 7646593"/>
              <a:gd name="connsiteY4" fmla="*/ 1087032 h 4320992"/>
              <a:gd name="connsiteX5" fmla="*/ 7560676 w 7646593"/>
              <a:gd name="connsiteY5" fmla="*/ 172632 h 4320992"/>
              <a:gd name="connsiteX6" fmla="*/ 7646593 w 7646593"/>
              <a:gd name="connsiteY6" fmla="*/ 798 h 4320992"/>
              <a:gd name="connsiteX0" fmla="*/ 0 w 7646593"/>
              <a:gd name="connsiteY0" fmla="*/ 1208989 h 4320211"/>
              <a:gd name="connsiteX1" fmla="*/ 1644693 w 7646593"/>
              <a:gd name="connsiteY1" fmla="*/ 3387593 h 4320211"/>
              <a:gd name="connsiteX2" fmla="*/ 3056182 w 7646593"/>
              <a:gd name="connsiteY2" fmla="*/ 2227716 h 4320211"/>
              <a:gd name="connsiteX3" fmla="*/ 6026448 w 7646593"/>
              <a:gd name="connsiteY3" fmla="*/ 4308130 h 4320211"/>
              <a:gd name="connsiteX4" fmla="*/ 6983806 w 7646593"/>
              <a:gd name="connsiteY4" fmla="*/ 1086251 h 4320211"/>
              <a:gd name="connsiteX5" fmla="*/ 7499307 w 7646593"/>
              <a:gd name="connsiteY5" fmla="*/ 595298 h 4320211"/>
              <a:gd name="connsiteX6" fmla="*/ 7646593 w 7646593"/>
              <a:gd name="connsiteY6" fmla="*/ 17 h 4320211"/>
              <a:gd name="connsiteX0" fmla="*/ 0 w 8524290"/>
              <a:gd name="connsiteY0" fmla="*/ 1208981 h 4320203"/>
              <a:gd name="connsiteX1" fmla="*/ 1644693 w 8524290"/>
              <a:gd name="connsiteY1" fmla="*/ 3387585 h 4320203"/>
              <a:gd name="connsiteX2" fmla="*/ 3056182 w 8524290"/>
              <a:gd name="connsiteY2" fmla="*/ 2227708 h 4320203"/>
              <a:gd name="connsiteX3" fmla="*/ 6026448 w 8524290"/>
              <a:gd name="connsiteY3" fmla="*/ 4308122 h 4320203"/>
              <a:gd name="connsiteX4" fmla="*/ 6983806 w 8524290"/>
              <a:gd name="connsiteY4" fmla="*/ 1086243 h 4320203"/>
              <a:gd name="connsiteX5" fmla="*/ 8521617 w 8524290"/>
              <a:gd name="connsiteY5" fmla="*/ 1004215 h 4320203"/>
              <a:gd name="connsiteX6" fmla="*/ 7646593 w 8524290"/>
              <a:gd name="connsiteY6" fmla="*/ 9 h 4320203"/>
              <a:gd name="connsiteX0" fmla="*/ 0 w 9077828"/>
              <a:gd name="connsiteY0" fmla="*/ 1095392 h 4206614"/>
              <a:gd name="connsiteX1" fmla="*/ 1644693 w 9077828"/>
              <a:gd name="connsiteY1" fmla="*/ 3273996 h 4206614"/>
              <a:gd name="connsiteX2" fmla="*/ 3056182 w 9077828"/>
              <a:gd name="connsiteY2" fmla="*/ 2114119 h 4206614"/>
              <a:gd name="connsiteX3" fmla="*/ 6026448 w 9077828"/>
              <a:gd name="connsiteY3" fmla="*/ 4194533 h 4206614"/>
              <a:gd name="connsiteX4" fmla="*/ 6983806 w 9077828"/>
              <a:gd name="connsiteY4" fmla="*/ 972654 h 4206614"/>
              <a:gd name="connsiteX5" fmla="*/ 8521617 w 9077828"/>
              <a:gd name="connsiteY5" fmla="*/ 890626 h 4206614"/>
              <a:gd name="connsiteX6" fmla="*/ 9077828 w 9077828"/>
              <a:gd name="connsiteY6" fmla="*/ 10 h 4206614"/>
              <a:gd name="connsiteX0" fmla="*/ 0 w 9077828"/>
              <a:gd name="connsiteY0" fmla="*/ 1095392 h 4206614"/>
              <a:gd name="connsiteX1" fmla="*/ 1644693 w 9077828"/>
              <a:gd name="connsiteY1" fmla="*/ 3273996 h 4206614"/>
              <a:gd name="connsiteX2" fmla="*/ 3056182 w 9077828"/>
              <a:gd name="connsiteY2" fmla="*/ 2114119 h 4206614"/>
              <a:gd name="connsiteX3" fmla="*/ 6026448 w 9077828"/>
              <a:gd name="connsiteY3" fmla="*/ 4194533 h 4206614"/>
              <a:gd name="connsiteX4" fmla="*/ 6983806 w 9077828"/>
              <a:gd name="connsiteY4" fmla="*/ 972654 h 4206614"/>
              <a:gd name="connsiteX5" fmla="*/ 8430745 w 9077828"/>
              <a:gd name="connsiteY5" fmla="*/ 907665 h 4206614"/>
              <a:gd name="connsiteX6" fmla="*/ 9077828 w 9077828"/>
              <a:gd name="connsiteY6" fmla="*/ 10 h 4206614"/>
              <a:gd name="connsiteX0" fmla="*/ 0 w 9077828"/>
              <a:gd name="connsiteY0" fmla="*/ 1095392 h 4206614"/>
              <a:gd name="connsiteX1" fmla="*/ 1644693 w 9077828"/>
              <a:gd name="connsiteY1" fmla="*/ 3273996 h 4206614"/>
              <a:gd name="connsiteX2" fmla="*/ 3056182 w 9077828"/>
              <a:gd name="connsiteY2" fmla="*/ 2114119 h 4206614"/>
              <a:gd name="connsiteX3" fmla="*/ 6026448 w 9077828"/>
              <a:gd name="connsiteY3" fmla="*/ 4194533 h 4206614"/>
              <a:gd name="connsiteX4" fmla="*/ 6983806 w 9077828"/>
              <a:gd name="connsiteY4" fmla="*/ 972654 h 4206614"/>
              <a:gd name="connsiteX5" fmla="*/ 8430745 w 9077828"/>
              <a:gd name="connsiteY5" fmla="*/ 907665 h 4206614"/>
              <a:gd name="connsiteX6" fmla="*/ 9077828 w 9077828"/>
              <a:gd name="connsiteY6" fmla="*/ 10 h 4206614"/>
              <a:gd name="connsiteX0" fmla="*/ 0 w 9077828"/>
              <a:gd name="connsiteY0" fmla="*/ 1095392 h 4206614"/>
              <a:gd name="connsiteX1" fmla="*/ 1644693 w 9077828"/>
              <a:gd name="connsiteY1" fmla="*/ 3273996 h 4206614"/>
              <a:gd name="connsiteX2" fmla="*/ 3056182 w 9077828"/>
              <a:gd name="connsiteY2" fmla="*/ 2114119 h 4206614"/>
              <a:gd name="connsiteX3" fmla="*/ 6026448 w 9077828"/>
              <a:gd name="connsiteY3" fmla="*/ 4194533 h 4206614"/>
              <a:gd name="connsiteX4" fmla="*/ 6983806 w 9077828"/>
              <a:gd name="connsiteY4" fmla="*/ 972654 h 4206614"/>
              <a:gd name="connsiteX5" fmla="*/ 8430745 w 9077828"/>
              <a:gd name="connsiteY5" fmla="*/ 907665 h 4206614"/>
              <a:gd name="connsiteX6" fmla="*/ 9077828 w 9077828"/>
              <a:gd name="connsiteY6" fmla="*/ 10 h 4206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077828" h="4206614">
                <a:moveTo>
                  <a:pt x="0" y="1095392"/>
                </a:moveTo>
                <a:cubicBezTo>
                  <a:pt x="986509" y="3194217"/>
                  <a:pt x="1135329" y="3104208"/>
                  <a:pt x="1644693" y="3273996"/>
                </a:cubicBezTo>
                <a:cubicBezTo>
                  <a:pt x="2154057" y="3443784"/>
                  <a:pt x="2325890" y="1960696"/>
                  <a:pt x="3056182" y="2114119"/>
                </a:cubicBezTo>
                <a:cubicBezTo>
                  <a:pt x="3786474" y="2267542"/>
                  <a:pt x="5371844" y="4384777"/>
                  <a:pt x="6026448" y="4194533"/>
                </a:cubicBezTo>
                <a:cubicBezTo>
                  <a:pt x="6681052" y="4004289"/>
                  <a:pt x="6583090" y="1520465"/>
                  <a:pt x="6983806" y="972654"/>
                </a:cubicBezTo>
                <a:cubicBezTo>
                  <a:pt x="7384522" y="424843"/>
                  <a:pt x="8269191" y="1000443"/>
                  <a:pt x="8430745" y="907665"/>
                </a:cubicBezTo>
                <a:cubicBezTo>
                  <a:pt x="8626376" y="758092"/>
                  <a:pt x="9064531" y="-3058"/>
                  <a:pt x="9077828" y="10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8A54C3-747D-4228-B3AF-1AD0D6BC4A54}"/>
              </a:ext>
            </a:extLst>
          </p:cNvPr>
          <p:cNvCxnSpPr>
            <a:cxnSpLocks/>
          </p:cNvCxnSpPr>
          <p:nvPr/>
        </p:nvCxnSpPr>
        <p:spPr>
          <a:xfrm>
            <a:off x="2282932" y="1491270"/>
            <a:ext cx="7143366" cy="3558386"/>
          </a:xfrm>
          <a:prstGeom prst="line">
            <a:avLst/>
          </a:prstGeom>
          <a:ln w="539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ED3AC1A-FCF5-4626-8828-BB403B9E76ED}"/>
                  </a:ext>
                </a:extLst>
              </p:cNvPr>
              <p:cNvSpPr txBox="1"/>
              <p:nvPr/>
            </p:nvSpPr>
            <p:spPr>
              <a:xfrm>
                <a:off x="10028738" y="5204102"/>
                <a:ext cx="86248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ED3AC1A-FCF5-4626-8828-BB403B9E76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8738" y="5204102"/>
                <a:ext cx="862480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38F3CD2-C10D-4BAC-BA5D-B6D3337ADB6F}"/>
                  </a:ext>
                </a:extLst>
              </p:cNvPr>
              <p:cNvSpPr txBox="1"/>
              <p:nvPr/>
            </p:nvSpPr>
            <p:spPr>
              <a:xfrm>
                <a:off x="5219444" y="5204102"/>
                <a:ext cx="857158" cy="6109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38F3CD2-C10D-4BAC-BA5D-B6D3337ADB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9444" y="5204102"/>
                <a:ext cx="857158" cy="61093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5D7DC00-E66E-4EFA-9CB6-96C86E8BAD83}"/>
                  </a:ext>
                </a:extLst>
              </p:cNvPr>
              <p:cNvSpPr txBox="1"/>
              <p:nvPr/>
            </p:nvSpPr>
            <p:spPr>
              <a:xfrm>
                <a:off x="11234057" y="4657193"/>
                <a:ext cx="3345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5D7DC00-E66E-4EFA-9CB6-96C86E8BAD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4057" y="4657193"/>
                <a:ext cx="334579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31EF295-502F-4632-934D-6E7E0AB3F29A}"/>
                  </a:ext>
                </a:extLst>
              </p:cNvPr>
              <p:cNvSpPr txBox="1"/>
              <p:nvPr/>
            </p:nvSpPr>
            <p:spPr>
              <a:xfrm>
                <a:off x="993913" y="113591"/>
                <a:ext cx="1201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31EF295-502F-4632-934D-6E7E0AB3F2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3913" y="113591"/>
                <a:ext cx="1201163" cy="369332"/>
              </a:xfrm>
              <a:prstGeom prst="rect">
                <a:avLst/>
              </a:prstGeom>
              <a:blipFill>
                <a:blip r:embed="rId5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3773719-073E-4642-8AFF-2EF217F54307}"/>
              </a:ext>
            </a:extLst>
          </p:cNvPr>
          <p:cNvCxnSpPr>
            <a:cxnSpLocks/>
          </p:cNvCxnSpPr>
          <p:nvPr/>
        </p:nvCxnSpPr>
        <p:spPr>
          <a:xfrm flipH="1" flipV="1">
            <a:off x="10302619" y="289655"/>
            <a:ext cx="107910" cy="45492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89E2F49-7AD4-452B-AAED-8725825DE17C}"/>
              </a:ext>
            </a:extLst>
          </p:cNvPr>
          <p:cNvCxnSpPr>
            <a:cxnSpLocks/>
          </p:cNvCxnSpPr>
          <p:nvPr/>
        </p:nvCxnSpPr>
        <p:spPr>
          <a:xfrm>
            <a:off x="2294519" y="4873014"/>
            <a:ext cx="2498982" cy="0"/>
          </a:xfrm>
          <a:prstGeom prst="line">
            <a:avLst/>
          </a:prstGeom>
          <a:ln w="60325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890FE5-0784-46F5-B4DD-1906BDF36F22}"/>
              </a:ext>
            </a:extLst>
          </p:cNvPr>
          <p:cNvCxnSpPr>
            <a:cxnSpLocks/>
          </p:cNvCxnSpPr>
          <p:nvPr/>
        </p:nvCxnSpPr>
        <p:spPr>
          <a:xfrm>
            <a:off x="7149548" y="4860708"/>
            <a:ext cx="1284514" cy="0"/>
          </a:xfrm>
          <a:prstGeom prst="line">
            <a:avLst/>
          </a:prstGeom>
          <a:ln w="60325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08553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467CA4-DA30-470A-BB3B-9169CA337683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Finding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467CA4-DA30-470A-BB3B-9169CA3376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44D4EF-D6FE-4D93-9FF7-1790BCBA05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Another choice is to take the absolute best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possible by solving a minimization problem</a:t>
                </a:r>
                <a:endParaRPr lang="en-US" b="1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Fix a current guess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dirty="0"/>
                  <a:t>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, for example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Solve</a:t>
                </a:r>
                <a:br>
                  <a:rPr lang="en-US" dirty="0"/>
                </a:b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lim>
                        </m:limLow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br>
                  <a:rPr lang="en-US" dirty="0"/>
                </a:br>
                <a:r>
                  <a:rPr lang="en-US" dirty="0"/>
                  <a:t>then return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This is the method of </a:t>
                </a:r>
                <a:r>
                  <a:rPr lang="en-US" b="1" dirty="0">
                    <a:solidFill>
                      <a:srgbClr val="FF0000"/>
                    </a:solidFill>
                  </a:rPr>
                  <a:t>steepest descent</a:t>
                </a:r>
                <a:r>
                  <a:rPr lang="en-US" dirty="0"/>
                  <a:t>. Under suitable assumptions, it can be shown to converge </a:t>
                </a:r>
              </a:p>
              <a:p>
                <a:pPr marL="0" indent="0">
                  <a:buNone/>
                </a:pPr>
                <a:r>
                  <a:rPr lang="en-US" dirty="0"/>
                  <a:t>It has well-known zig-zagging properties in higher dimensions and is not recommended. After all, you want to minimize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so why transform it in a sequence of minimization problems that are as complicated!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44D4EF-D6FE-4D93-9FF7-1790BCBA05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101" t="-35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72659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5A825-1007-4C5E-84FE-B68B1FA36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search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E2DAA2-C32D-4E3C-96D7-35D60C5977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The previous algorithm belongs to a general family of algorithms called line search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Find a descent direction. In this case,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Compute a </a:t>
                </a:r>
                <a:r>
                  <a:rPr lang="en-US" dirty="0" err="1"/>
                  <a:t>stepsize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marL="0" indent="0">
                  <a:buNone/>
                </a:pPr>
                <a:r>
                  <a:rPr lang="en-US" dirty="0"/>
                  <a:t>Popular choices to 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are</a:t>
                </a:r>
              </a:p>
              <a:p>
                <a:r>
                  <a:rPr lang="en-US" dirty="0"/>
                  <a:t>Constant (justified 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is Lipschitz)</a:t>
                </a:r>
              </a:p>
              <a:p>
                <a:r>
                  <a:rPr lang="en-US" dirty="0"/>
                  <a:t>Backtracking (Armijo)</a:t>
                </a:r>
              </a:p>
              <a:p>
                <a:r>
                  <a:rPr lang="en-US" dirty="0"/>
                  <a:t>Steepest descent (mostly theoretical)</a:t>
                </a:r>
              </a:p>
              <a:p>
                <a:r>
                  <a:rPr lang="en-US" dirty="0"/>
                  <a:t>Wolfe’s rule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E2DAA2-C32D-4E3C-96D7-35D60C5977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3081" r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8207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CF400-BB8D-4D68-A66C-CE3A06046E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Now you know what a descent algorithm 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AA8F2DA0-C687-40D8-81FD-263597604B3C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/>
            <p:txBody>
              <a:bodyPr>
                <a:normAutofit lnSpcReduction="10000"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457200" indent="-457200" algn="l">
                  <a:buFont typeface="+mj-lt"/>
                  <a:buAutoNum type="arabicPeriod"/>
                </a:pPr>
                <a:r>
                  <a:rPr lang="en-US" dirty="0"/>
                  <a:t>Choice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are: negative gradient or Newton’s direction</a:t>
                </a:r>
              </a:p>
              <a:p>
                <a:pPr marL="457200" indent="-457200" algn="l">
                  <a:buFont typeface="+mj-lt"/>
                  <a:buAutoNum type="arabicPeriod"/>
                </a:pPr>
                <a:r>
                  <a:rPr lang="en-US" dirty="0"/>
                  <a:t>Choice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are: constant (learning rate), dynamic: backtracking/Armijo, Wolfe, etc.</a:t>
                </a:r>
              </a:p>
            </p:txBody>
          </p:sp>
        </mc:Choice>
        <mc:Fallback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AA8F2DA0-C687-40D8-81FD-263597604B3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blipFill>
                <a:blip r:embed="rId2"/>
                <a:stretch>
                  <a:fillRect l="-1067" b="-25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6459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EB5B1-904F-4CDE-9A2F-0D763FC02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F9995-1209-4E3F-B243-E27275DED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Classify problem: </a:t>
            </a:r>
          </a:p>
          <a:p>
            <a:pPr lvl="1"/>
            <a:r>
              <a:rPr lang="en-US" dirty="0"/>
              <a:t>linear/quadratic/nonlinear</a:t>
            </a:r>
          </a:p>
          <a:p>
            <a:pPr lvl="1"/>
            <a:r>
              <a:rPr lang="en-US" dirty="0"/>
              <a:t>smooth/</a:t>
            </a:r>
            <a:r>
              <a:rPr lang="en-US" dirty="0" err="1"/>
              <a:t>nonsmooth</a:t>
            </a:r>
            <a:endParaRPr lang="en-US" dirty="0"/>
          </a:p>
          <a:p>
            <a:pPr lvl="1"/>
            <a:r>
              <a:rPr lang="en-US" dirty="0"/>
              <a:t>Constrained/unconstrained</a:t>
            </a:r>
          </a:p>
          <a:p>
            <a:pPr lvl="1"/>
            <a:r>
              <a:rPr lang="en-US" dirty="0"/>
              <a:t>Integer/continuous variables</a:t>
            </a:r>
          </a:p>
          <a:p>
            <a:pPr lvl="1"/>
            <a:r>
              <a:rPr lang="en-US" dirty="0"/>
              <a:t>Convex/nonconvex</a:t>
            </a:r>
          </a:p>
          <a:p>
            <a:pPr lvl="1"/>
            <a:r>
              <a:rPr lang="en-US" dirty="0"/>
              <a:t>Size: small/medium/large [depends on problem type]</a:t>
            </a:r>
          </a:p>
          <a:p>
            <a:pPr lvl="1"/>
            <a:r>
              <a:rPr lang="en-US" dirty="0"/>
              <a:t>Deduce expectations: local/global min; fast/slow/impossible computation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Pick function to call in your library</a:t>
            </a:r>
          </a:p>
          <a:p>
            <a:pPr lvl="1"/>
            <a:r>
              <a:rPr lang="en-US" dirty="0"/>
              <a:t>Function should not crash (constraints with unconstrained function, etc.)</a:t>
            </a:r>
          </a:p>
          <a:p>
            <a:pPr lvl="1"/>
            <a:r>
              <a:rPr lang="en-US" dirty="0"/>
              <a:t>Function should be appropriate: if smooth, use derivatives</a:t>
            </a:r>
          </a:p>
          <a:p>
            <a:pPr lvl="1"/>
            <a:r>
              <a:rPr lang="en-US" dirty="0"/>
              <a:t>Function should return what you are looking for: local vs. global</a:t>
            </a:r>
          </a:p>
        </p:txBody>
      </p:sp>
    </p:spTree>
    <p:extLst>
      <p:ext uri="{BB962C8B-B14F-4D97-AF65-F5344CB8AC3E}">
        <p14:creationId xmlns:p14="http://schemas.microsoft.com/office/powerpoint/2010/main" val="16009189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71608-81A7-401D-A1FC-30B4EEF434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Newton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81F60-0A2B-4A36-A5A8-0BFF37B7D0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0777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0514B-B0C9-457A-97CB-9E0204CFE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Roots of the derivative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85D9BA-624F-40CF-8F7D-20E6252B9A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We wish to compute critical points by solving the nonlinear equation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 At iteration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, we apply Taylor’s Theorem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′(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So, rather than solving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, let’s solve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This is a linear equation. Assuming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is not a critical point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dirty="0"/>
                  <a:t>, we compute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which suggests the update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which is Newton’s method for finding a root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85D9BA-624F-40CF-8F7D-20E6252B9A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4" t="-2801" b="-2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40601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9B1927C6-3D95-4EBA-945E-902A01506B3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0838" y="1143000"/>
            <a:ext cx="6410325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CA19DC-44C4-4157-B98A-C89ACAA6FDB3}"/>
              </a:ext>
            </a:extLst>
          </p:cNvPr>
          <p:cNvSpPr txBox="1"/>
          <p:nvPr/>
        </p:nvSpPr>
        <p:spPr>
          <a:xfrm>
            <a:off x="3203815" y="5833939"/>
            <a:ext cx="60973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Ralf Pfeifer, CC BY-SA 3.0 &lt;http://creativecommons.org/licenses/by-sa/3.0/&gt;, via Wikimedia Commons</a:t>
            </a:r>
          </a:p>
          <a:p>
            <a:r>
              <a:rPr lang="en-US" sz="1050" dirty="0">
                <a:hlinkClick r:id="rId3"/>
              </a:rPr>
              <a:t>https://upload.wikimedia.org/wikipedia/commons/e/e0/NewtonIteration_Ani.gif</a:t>
            </a:r>
            <a:r>
              <a:rPr lang="en-US" sz="10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734536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15418-E0B7-4B8C-B221-4D112ACE1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Newton’s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1C2695-B455-4262-AB7C-45D15EEFAB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2 algorithms are called Newton’s method</a:t>
                </a:r>
              </a:p>
              <a:p>
                <a:r>
                  <a:rPr lang="en-US" dirty="0"/>
                  <a:t>Find a root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(nonlinear equation)</a:t>
                </a:r>
              </a:p>
              <a:p>
                <a:r>
                  <a:rPr lang="en-US" dirty="0"/>
                  <a:t>Minimize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by solving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(optimization)</a:t>
                </a:r>
              </a:p>
              <a:p>
                <a:pPr marL="0" indent="0">
                  <a:buNone/>
                </a:pPr>
                <a:r>
                  <a:rPr lang="en-US" dirty="0"/>
                  <a:t>Newton’s method in optimization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</m:oMath>
                </a14:m>
                <a:r>
                  <a:rPr lang="en-US" dirty="0"/>
                  <a:t> exists and is readily available, then Newton’s method is a good method to try.</a:t>
                </a:r>
              </a:p>
              <a:p>
                <a:r>
                  <a:rPr lang="en-US" i="1" dirty="0"/>
                  <a:t>If </a:t>
                </a:r>
                <a:r>
                  <a:rPr lang="en-US" dirty="0"/>
                  <a:t>Newton’s method converges, then (usually) the convergence is very fast.</a:t>
                </a:r>
              </a:p>
              <a:p>
                <a:r>
                  <a:rPr lang="en-US" dirty="0"/>
                  <a:t>Descent methods are slower but (usually) more robust in the sense that they may converge (albeit slowly) when Newton’s method fails.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1C2695-B455-4262-AB7C-45D15EEFAB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5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186006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19F5C02-FEB1-4688-AAB3-16164F92A2E7}"/>
              </a:ext>
            </a:extLst>
          </p:cNvPr>
          <p:cNvSpPr txBox="1"/>
          <p:nvPr/>
        </p:nvSpPr>
        <p:spPr>
          <a:xfrm>
            <a:off x="3113410" y="5974890"/>
            <a:ext cx="7940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1" i="0" dirty="0">
                <a:solidFill>
                  <a:srgbClr val="1F2328"/>
                </a:solidFill>
                <a:effectLst/>
                <a:latin typeface="-apple-system"/>
              </a:rPr>
              <a:t>Creative Commons Attribution 4.0 International License (CC BY-NC-SA 4.0)</a:t>
            </a:r>
            <a:r>
              <a:rPr lang="en-US" sz="600" b="0" i="0" dirty="0">
                <a:solidFill>
                  <a:srgbClr val="1F2328"/>
                </a:solidFill>
                <a:effectLst/>
                <a:latin typeface="-apple-system"/>
              </a:rPr>
              <a:t> attributed to Jeremy Watt and Reza </a:t>
            </a:r>
            <a:r>
              <a:rPr lang="en-US" sz="600" b="0" i="0" dirty="0" err="1">
                <a:solidFill>
                  <a:srgbClr val="1F2328"/>
                </a:solidFill>
                <a:effectLst/>
                <a:latin typeface="-apple-system"/>
              </a:rPr>
              <a:t>Borhani</a:t>
            </a:r>
            <a:r>
              <a:rPr lang="en-US" sz="600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n-US" sz="600" b="0" i="0" dirty="0">
                <a:solidFill>
                  <a:srgbClr val="1F2328"/>
                </a:solidFill>
                <a:effectLst/>
                <a:latin typeface="-apple-system"/>
                <a:hlinkClick r:id="rId4"/>
              </a:rPr>
              <a:t>https://github.com/jermwatt/machine_learning_refined/blob/gh-pages/LICENSE.md</a:t>
            </a:r>
            <a:r>
              <a:rPr lang="en-US" sz="600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</a:p>
          <a:p>
            <a:r>
              <a:rPr lang="en-US" sz="600" b="0" i="0" dirty="0">
                <a:solidFill>
                  <a:srgbClr val="1F2328"/>
                </a:solidFill>
                <a:effectLst/>
                <a:latin typeface="-apple-system"/>
                <a:hlinkClick r:id="rId5"/>
              </a:rPr>
              <a:t>https://github.com/jermwatt/machine_learning_refined/blob/gh-pages/presentations/2nd_edition/pptx%20version/Chapter%204/4.3%20%20Newton_s%20method.pptx</a:t>
            </a:r>
            <a:r>
              <a:rPr lang="en-US" sz="600" dirty="0">
                <a:solidFill>
                  <a:srgbClr val="1F2328"/>
                </a:solidFill>
                <a:latin typeface="-apple-system"/>
              </a:rPr>
              <a:t> </a:t>
            </a:r>
            <a:endParaRPr lang="en-US" sz="600" b="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US" sz="600" dirty="0"/>
          </a:p>
        </p:txBody>
      </p:sp>
      <p:pic>
        <p:nvPicPr>
          <p:cNvPr id="9" name="animation_6.mp4" descr="animation_6.mp4">
            <a:extLst>
              <a:ext uri="{FF2B5EF4-FFF2-40B4-BE49-F238E27FC236}">
                <a16:creationId xmlns:a16="http://schemas.microsoft.com/office/drawing/2014/main" id="{798EF587-9819-4EAA-90CA-5BAA00420DF2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40381" y="771272"/>
            <a:ext cx="9144000" cy="4572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8157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52F14-B8F3-4ACA-8578-96DA0AE41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pitfalls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2E7C8F-9AB8-432D-AB77-491E1584B96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exp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fails to have a minimizer </a:t>
                </a:r>
                <a:br>
                  <a:rPr lang="en-US" dirty="0"/>
                </a:b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inf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lim>
                        </m:limLow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func>
                  </m:oMath>
                </a14:m>
                <a:r>
                  <a:rPr lang="en-US" dirty="0"/>
                  <a:t> but no point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such that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.</a:t>
                </a:r>
                <a:br>
                  <a:rPr lang="en-US" dirty="0"/>
                </a:br>
                <a:r>
                  <a:rPr lang="en-US" dirty="0"/>
                  <a:t>“inf”=infimum=a possibly unattained minimum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unbounded below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inf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lim>
                        </m:limLow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=−∞</m:t>
                        </m:r>
                      </m:e>
                    </m:func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Optimization algorithms behave strangely on problems with no solution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Theorems exist to guarantee existence of a minimizer</a:t>
                </a:r>
              </a:p>
              <a:p>
                <a:pPr marL="0" indent="0">
                  <a:buNone/>
                </a:pPr>
                <a:r>
                  <a:rPr lang="en-US" b="1" dirty="0"/>
                  <a:t>Theorem</a:t>
                </a:r>
                <a:endParaRPr lang="en-US" dirty="0"/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continuous on a bounded closed set S then there is at least one solution to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lim>
                        </m:limLow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dirty="0"/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continuous and coercive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lim</m:t>
                            </m:r>
                          </m:e>
                          <m:lim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→+∞</m:t>
                            </m:r>
                          </m:lim>
                        </m:limLow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=+∞</m:t>
                        </m:r>
                      </m:e>
                    </m:func>
                  </m:oMath>
                </a14:m>
                <a:r>
                  <a:rPr lang="en-US" dirty="0"/>
                  <a:t> then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li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lim>
                    </m:limLow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has a solution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2E7C8F-9AB8-432D-AB77-491E1584B96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221" r="-1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6B9B8BF4-0242-4E74-8426-F4DB0814CA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199" t="47090" r="53341" b="30731"/>
          <a:stretch/>
        </p:blipFill>
        <p:spPr>
          <a:xfrm>
            <a:off x="9548602" y="793889"/>
            <a:ext cx="2006825" cy="1464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90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E11F76-2484-4374-B910-112685CAA3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99" t="47090" r="53341" b="30731"/>
          <a:stretch/>
        </p:blipFill>
        <p:spPr>
          <a:xfrm>
            <a:off x="658823" y="1980905"/>
            <a:ext cx="2899864" cy="21164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533FEF-7659-44D0-B0C8-474A5EB63B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953" t="45677" r="58121" b="39842"/>
          <a:stretch/>
        </p:blipFill>
        <p:spPr>
          <a:xfrm>
            <a:off x="4515204" y="2090056"/>
            <a:ext cx="3138825" cy="20843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3BD81A-2D7C-489E-AD56-3C304934D5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139" t="38011" r="58168" b="47934"/>
          <a:stretch/>
        </p:blipFill>
        <p:spPr>
          <a:xfrm>
            <a:off x="8019458" y="1709530"/>
            <a:ext cx="3836041" cy="252169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CED9DC7-6F71-4BC4-8B7A-2C6289D46F99}"/>
                  </a:ext>
                </a:extLst>
              </p:cNvPr>
              <p:cNvSpPr txBox="1"/>
              <p:nvPr/>
            </p:nvSpPr>
            <p:spPr>
              <a:xfrm>
                <a:off x="9427976" y="4492487"/>
                <a:ext cx="1341008" cy="4532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2≤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≤10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CED9DC7-6F71-4BC4-8B7A-2C6289D46F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27976" y="4492487"/>
                <a:ext cx="1341008" cy="453201"/>
              </a:xfrm>
              <a:prstGeom prst="rect">
                <a:avLst/>
              </a:prstGeom>
              <a:blipFill>
                <a:blip r:embed="rId5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80033B4-E47E-4754-B799-E2FE59BFE360}"/>
                  </a:ext>
                </a:extLst>
              </p:cNvPr>
              <p:cNvSpPr txBox="1"/>
              <p:nvPr/>
            </p:nvSpPr>
            <p:spPr>
              <a:xfrm>
                <a:off x="5423925" y="4537923"/>
                <a:ext cx="1116909" cy="4529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80033B4-E47E-4754-B799-E2FE59BFE3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3925" y="4537923"/>
                <a:ext cx="1116909" cy="45294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DB06F4E-9604-43B0-B9AA-32CC7F1E82F7}"/>
                  </a:ext>
                </a:extLst>
              </p:cNvPr>
              <p:cNvSpPr txBox="1"/>
              <p:nvPr/>
            </p:nvSpPr>
            <p:spPr>
              <a:xfrm>
                <a:off x="1612032" y="4514258"/>
                <a:ext cx="995081" cy="4529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inf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DB06F4E-9604-43B0-B9AA-32CC7F1E82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2032" y="4514258"/>
                <a:ext cx="995081" cy="45294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69444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4927B-F303-4BE4-87D3-AC4C92BD7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home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8B3BF-37CC-462D-A736-C380F1BF314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Gradient descent is a simple algorithm</a:t>
                </a:r>
              </a:p>
              <a:p>
                <a:pPr lvl="1"/>
                <a:r>
                  <a:rPr lang="en-US" dirty="0"/>
                  <a:t>Computing the </a:t>
                </a:r>
                <a:r>
                  <a:rPr lang="en-US" dirty="0" err="1"/>
                  <a:t>stepsize</a:t>
                </a:r>
                <a:r>
                  <a:rPr lang="en-US" dirty="0"/>
                  <a:t> aka learning rate may be nontrivial</a:t>
                </a:r>
              </a:p>
              <a:p>
                <a:r>
                  <a:rPr lang="en-US" dirty="0"/>
                  <a:t>Newton’s method is a fast algorithm </a:t>
                </a:r>
              </a:p>
              <a:p>
                <a:pPr lvl="1"/>
                <a:r>
                  <a:rPr lang="en-US" dirty="0"/>
                  <a:t>To solve nonlinear equations</a:t>
                </a:r>
              </a:p>
              <a:p>
                <a:pPr lvl="1"/>
                <a:r>
                  <a:rPr lang="en-US" dirty="0"/>
                  <a:t>To minimize a nonlinear function</a:t>
                </a:r>
              </a:p>
              <a:p>
                <a:pPr marL="0" indent="0">
                  <a:buNone/>
                </a:pPr>
                <a:r>
                  <a:rPr lang="en-US" dirty="0"/>
                  <a:t>when it converges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Modern optimization methods start from Newton and modify it to be</a:t>
                </a:r>
              </a:p>
              <a:p>
                <a:r>
                  <a:rPr lang="en-US" dirty="0"/>
                  <a:t>more robust by converging from any starting point (global convergence)</a:t>
                </a:r>
              </a:p>
              <a:p>
                <a:r>
                  <a:rPr lang="en-US" dirty="0"/>
                  <a:t>more practical: does not require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′′</m:t>
                    </m:r>
                  </m:oMath>
                </a14:m>
                <a:r>
                  <a:rPr lang="en-US" dirty="0"/>
                  <a:t>, reduces computation time per iteration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8B3BF-37CC-462D-A736-C380F1BF31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5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33829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/>
              <a:t>Convexity</a:t>
            </a:r>
            <a:endParaRPr lang="en-CA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32576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8E42E-8D43-49C0-8312-53923F921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Convex sets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1DF206-FCA6-4A4F-BDF2-B2C500EFAB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Inner definition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0BADBF-2CB6-4E6C-B13B-64A475BAEB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Any segment between any 2 points is in the set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305758-ACAD-4336-ACC3-CDF7526A4D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/>
              <a:t>Outer definition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AF555DF-C652-4A52-A2EC-B81DAB8F554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Any supporting hyperplane does not intersect the set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F8A89C4-8A67-4EFB-A548-5C80D4B67371}"/>
              </a:ext>
            </a:extLst>
          </p:cNvPr>
          <p:cNvSpPr/>
          <p:nvPr/>
        </p:nvSpPr>
        <p:spPr>
          <a:xfrm>
            <a:off x="2458945" y="3288547"/>
            <a:ext cx="3179854" cy="1359653"/>
          </a:xfrm>
          <a:custGeom>
            <a:avLst/>
            <a:gdLst>
              <a:gd name="connsiteX0" fmla="*/ 0 w 3124200"/>
              <a:gd name="connsiteY0" fmla="*/ 609600 h 1219200"/>
              <a:gd name="connsiteX1" fmla="*/ 1562100 w 3124200"/>
              <a:gd name="connsiteY1" fmla="*/ 0 h 1219200"/>
              <a:gd name="connsiteX2" fmla="*/ 3124200 w 3124200"/>
              <a:gd name="connsiteY2" fmla="*/ 609600 h 1219200"/>
              <a:gd name="connsiteX3" fmla="*/ 1562100 w 3124200"/>
              <a:gd name="connsiteY3" fmla="*/ 1219200 h 1219200"/>
              <a:gd name="connsiteX4" fmla="*/ 0 w 3124200"/>
              <a:gd name="connsiteY4" fmla="*/ 609600 h 1219200"/>
              <a:gd name="connsiteX0" fmla="*/ 35645 w 3159845"/>
              <a:gd name="connsiteY0" fmla="*/ 635920 h 1245520"/>
              <a:gd name="connsiteX1" fmla="*/ 592049 w 3159845"/>
              <a:gd name="connsiteY1" fmla="*/ 162905 h 1245520"/>
              <a:gd name="connsiteX2" fmla="*/ 1597745 w 3159845"/>
              <a:gd name="connsiteY2" fmla="*/ 26320 h 1245520"/>
              <a:gd name="connsiteX3" fmla="*/ 3159845 w 3159845"/>
              <a:gd name="connsiteY3" fmla="*/ 635920 h 1245520"/>
              <a:gd name="connsiteX4" fmla="*/ 1597745 w 3159845"/>
              <a:gd name="connsiteY4" fmla="*/ 1245520 h 1245520"/>
              <a:gd name="connsiteX5" fmla="*/ 35645 w 3159845"/>
              <a:gd name="connsiteY5" fmla="*/ 635920 h 1245520"/>
              <a:gd name="connsiteX0" fmla="*/ 55654 w 3179854"/>
              <a:gd name="connsiteY0" fmla="*/ 750053 h 1359653"/>
              <a:gd name="connsiteX1" fmla="*/ 468284 w 3179854"/>
              <a:gd name="connsiteY1" fmla="*/ 47000 h 1359653"/>
              <a:gd name="connsiteX2" fmla="*/ 1617754 w 3179854"/>
              <a:gd name="connsiteY2" fmla="*/ 140453 h 1359653"/>
              <a:gd name="connsiteX3" fmla="*/ 3179854 w 3179854"/>
              <a:gd name="connsiteY3" fmla="*/ 750053 h 1359653"/>
              <a:gd name="connsiteX4" fmla="*/ 1617754 w 3179854"/>
              <a:gd name="connsiteY4" fmla="*/ 1359653 h 1359653"/>
              <a:gd name="connsiteX5" fmla="*/ 55654 w 3179854"/>
              <a:gd name="connsiteY5" fmla="*/ 750053 h 135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79854" h="1359653">
                <a:moveTo>
                  <a:pt x="55654" y="750053"/>
                </a:moveTo>
                <a:cubicBezTo>
                  <a:pt x="-135924" y="531278"/>
                  <a:pt x="207934" y="148600"/>
                  <a:pt x="468284" y="47000"/>
                </a:cubicBezTo>
                <a:cubicBezTo>
                  <a:pt x="728634" y="-54600"/>
                  <a:pt x="1165826" y="23278"/>
                  <a:pt x="1617754" y="140453"/>
                </a:cubicBezTo>
                <a:cubicBezTo>
                  <a:pt x="2069682" y="257628"/>
                  <a:pt x="3179854" y="413380"/>
                  <a:pt x="3179854" y="750053"/>
                </a:cubicBezTo>
                <a:cubicBezTo>
                  <a:pt x="3179854" y="1086726"/>
                  <a:pt x="2480478" y="1359653"/>
                  <a:pt x="1617754" y="1359653"/>
                </a:cubicBezTo>
                <a:cubicBezTo>
                  <a:pt x="755030" y="1359653"/>
                  <a:pt x="247232" y="968828"/>
                  <a:pt x="55654" y="750053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FA13902-CBD6-4E77-BAB5-1B4D250346D4}"/>
              </a:ext>
            </a:extLst>
          </p:cNvPr>
          <p:cNvCxnSpPr>
            <a:cxnSpLocks/>
          </p:cNvCxnSpPr>
          <p:nvPr/>
        </p:nvCxnSpPr>
        <p:spPr>
          <a:xfrm>
            <a:off x="3121819" y="3663572"/>
            <a:ext cx="1062037" cy="3048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7">
            <a:extLst>
              <a:ext uri="{FF2B5EF4-FFF2-40B4-BE49-F238E27FC236}">
                <a16:creationId xmlns:a16="http://schemas.microsoft.com/office/drawing/2014/main" id="{02CB4BF0-4D8B-4DAE-B17B-1F4DCCD3BA98}"/>
              </a:ext>
            </a:extLst>
          </p:cNvPr>
          <p:cNvSpPr/>
          <p:nvPr/>
        </p:nvSpPr>
        <p:spPr>
          <a:xfrm>
            <a:off x="6546012" y="3429001"/>
            <a:ext cx="3179854" cy="1359653"/>
          </a:xfrm>
          <a:custGeom>
            <a:avLst/>
            <a:gdLst>
              <a:gd name="connsiteX0" fmla="*/ 0 w 3124200"/>
              <a:gd name="connsiteY0" fmla="*/ 609600 h 1219200"/>
              <a:gd name="connsiteX1" fmla="*/ 1562100 w 3124200"/>
              <a:gd name="connsiteY1" fmla="*/ 0 h 1219200"/>
              <a:gd name="connsiteX2" fmla="*/ 3124200 w 3124200"/>
              <a:gd name="connsiteY2" fmla="*/ 609600 h 1219200"/>
              <a:gd name="connsiteX3" fmla="*/ 1562100 w 3124200"/>
              <a:gd name="connsiteY3" fmla="*/ 1219200 h 1219200"/>
              <a:gd name="connsiteX4" fmla="*/ 0 w 3124200"/>
              <a:gd name="connsiteY4" fmla="*/ 609600 h 1219200"/>
              <a:gd name="connsiteX0" fmla="*/ 35645 w 3159845"/>
              <a:gd name="connsiteY0" fmla="*/ 635920 h 1245520"/>
              <a:gd name="connsiteX1" fmla="*/ 592049 w 3159845"/>
              <a:gd name="connsiteY1" fmla="*/ 162905 h 1245520"/>
              <a:gd name="connsiteX2" fmla="*/ 1597745 w 3159845"/>
              <a:gd name="connsiteY2" fmla="*/ 26320 h 1245520"/>
              <a:gd name="connsiteX3" fmla="*/ 3159845 w 3159845"/>
              <a:gd name="connsiteY3" fmla="*/ 635920 h 1245520"/>
              <a:gd name="connsiteX4" fmla="*/ 1597745 w 3159845"/>
              <a:gd name="connsiteY4" fmla="*/ 1245520 h 1245520"/>
              <a:gd name="connsiteX5" fmla="*/ 35645 w 3159845"/>
              <a:gd name="connsiteY5" fmla="*/ 635920 h 1245520"/>
              <a:gd name="connsiteX0" fmla="*/ 55654 w 3179854"/>
              <a:gd name="connsiteY0" fmla="*/ 750053 h 1359653"/>
              <a:gd name="connsiteX1" fmla="*/ 468284 w 3179854"/>
              <a:gd name="connsiteY1" fmla="*/ 47000 h 1359653"/>
              <a:gd name="connsiteX2" fmla="*/ 1617754 w 3179854"/>
              <a:gd name="connsiteY2" fmla="*/ 140453 h 1359653"/>
              <a:gd name="connsiteX3" fmla="*/ 3179854 w 3179854"/>
              <a:gd name="connsiteY3" fmla="*/ 750053 h 1359653"/>
              <a:gd name="connsiteX4" fmla="*/ 1617754 w 3179854"/>
              <a:gd name="connsiteY4" fmla="*/ 1359653 h 1359653"/>
              <a:gd name="connsiteX5" fmla="*/ 55654 w 3179854"/>
              <a:gd name="connsiteY5" fmla="*/ 750053 h 135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79854" h="1359653">
                <a:moveTo>
                  <a:pt x="55654" y="750053"/>
                </a:moveTo>
                <a:cubicBezTo>
                  <a:pt x="-135924" y="531278"/>
                  <a:pt x="207934" y="148600"/>
                  <a:pt x="468284" y="47000"/>
                </a:cubicBezTo>
                <a:cubicBezTo>
                  <a:pt x="728634" y="-54600"/>
                  <a:pt x="1165826" y="23278"/>
                  <a:pt x="1617754" y="140453"/>
                </a:cubicBezTo>
                <a:cubicBezTo>
                  <a:pt x="2069682" y="257628"/>
                  <a:pt x="3179854" y="413380"/>
                  <a:pt x="3179854" y="750053"/>
                </a:cubicBezTo>
                <a:cubicBezTo>
                  <a:pt x="3179854" y="1086726"/>
                  <a:pt x="2480478" y="1359653"/>
                  <a:pt x="1617754" y="1359653"/>
                </a:cubicBezTo>
                <a:cubicBezTo>
                  <a:pt x="755030" y="1359653"/>
                  <a:pt x="247232" y="968828"/>
                  <a:pt x="55654" y="750053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AB9401-AC83-41E2-A59C-8485A561BA6B}"/>
              </a:ext>
            </a:extLst>
          </p:cNvPr>
          <p:cNvCxnSpPr/>
          <p:nvPr/>
        </p:nvCxnSpPr>
        <p:spPr>
          <a:xfrm>
            <a:off x="6116544" y="3663573"/>
            <a:ext cx="1579656" cy="165931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83E4B93-91B0-4195-BB3D-A9392EC9E09D}"/>
              </a:ext>
            </a:extLst>
          </p:cNvPr>
          <p:cNvCxnSpPr>
            <a:cxnSpLocks/>
          </p:cNvCxnSpPr>
          <p:nvPr/>
        </p:nvCxnSpPr>
        <p:spPr>
          <a:xfrm>
            <a:off x="8189913" y="3320862"/>
            <a:ext cx="1912941" cy="87013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83238F4-1C78-44F9-981D-5E2E093ACBB3}"/>
              </a:ext>
            </a:extLst>
          </p:cNvPr>
          <p:cNvCxnSpPr>
            <a:cxnSpLocks/>
          </p:cNvCxnSpPr>
          <p:nvPr/>
        </p:nvCxnSpPr>
        <p:spPr>
          <a:xfrm flipH="1">
            <a:off x="6061078" y="2906336"/>
            <a:ext cx="1406522" cy="143706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EC158E-0A7F-4A93-A0B1-3ED0C2DA3050}"/>
                  </a:ext>
                </a:extLst>
              </p:cNvPr>
              <p:cNvSpPr txBox="1"/>
              <p:nvPr/>
            </p:nvSpPr>
            <p:spPr>
              <a:xfrm>
                <a:off x="397565" y="5156989"/>
                <a:ext cx="59827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={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;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,;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=1;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≥0}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EC158E-0A7F-4A93-A0B1-3ED0C2DA30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565" y="5156989"/>
                <a:ext cx="5982728" cy="369332"/>
              </a:xfrm>
              <a:prstGeom prst="rect">
                <a:avLst/>
              </a:prstGeom>
              <a:blipFill>
                <a:blip r:embed="rId2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72CFD4C-325B-4858-87FF-62839341E06B}"/>
                  </a:ext>
                </a:extLst>
              </p:cNvPr>
              <p:cNvSpPr txBox="1"/>
              <p:nvPr/>
            </p:nvSpPr>
            <p:spPr>
              <a:xfrm>
                <a:off x="6889237" y="5753337"/>
                <a:ext cx="396653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∩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halfspace</a:t>
                </a:r>
                <a:r>
                  <a:rPr lang="en-US" dirty="0"/>
                  <a:t> containing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72CFD4C-325B-4858-87FF-62839341E0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89237" y="5753337"/>
                <a:ext cx="3966535" cy="369332"/>
              </a:xfrm>
              <a:prstGeom prst="rect">
                <a:avLst/>
              </a:prstGeom>
              <a:blipFill>
                <a:blip r:embed="rId3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0936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82FE0-176F-419D-A804-6A564702B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optimization?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3E89C1-52D1-40FC-9765-393A5DD17A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Mathematical optimization (aka </a:t>
                </a:r>
                <a:r>
                  <a:rPr lang="en-US" dirty="0" err="1"/>
                  <a:t>optimisation</a:t>
                </a:r>
                <a:r>
                  <a:rPr lang="en-US" dirty="0"/>
                  <a:t>) or mathematical programming is he selection of a </a:t>
                </a:r>
                <a:r>
                  <a:rPr lang="en-US" b="1" dirty="0">
                    <a:solidFill>
                      <a:srgbClr val="FF0000"/>
                    </a:solidFill>
                  </a:rPr>
                  <a:t>best</a:t>
                </a:r>
                <a:r>
                  <a:rPr lang="en-US" dirty="0"/>
                  <a:t> element, with regard to some criterion, from some set of available alternatives </a:t>
                </a:r>
                <a:r>
                  <a:rPr lang="en-US" sz="1600" dirty="0"/>
                  <a:t>[</a:t>
                </a:r>
                <a:r>
                  <a:rPr lang="en-US" sz="1600" dirty="0">
                    <a:hlinkClick r:id="rId2"/>
                  </a:rPr>
                  <a:t>Wikipedia</a:t>
                </a:r>
                <a:r>
                  <a:rPr lang="en-US" sz="1600" dirty="0"/>
                  <a:t> 2024-03-21]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the objective function</a:t>
                </a:r>
              </a:p>
              <a:p>
                <a:r>
                  <a:rPr lang="en-US" dirty="0"/>
                  <a:t>Solutions are called minimizers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Best possible value is the minimum or optimal value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3E89C1-52D1-40FC-9765-393A5DD17A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58808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2239962"/>
          </a:xfrm>
        </p:spPr>
        <p:txBody>
          <a:bodyPr>
            <a:normAutofit/>
          </a:bodyPr>
          <a:lstStyle/>
          <a:p>
            <a:r>
              <a:rPr lang="en-CA" dirty="0"/>
              <a:t>Convex functions</a:t>
            </a:r>
            <a:br>
              <a:rPr lang="en-CA" dirty="0"/>
            </a:br>
            <a:r>
              <a:rPr lang="en-CA" sz="2200" dirty="0"/>
              <a:t>f is a </a:t>
            </a:r>
            <a:r>
              <a:rPr lang="en-CA" sz="2200" dirty="0">
                <a:solidFill>
                  <a:srgbClr val="00B050"/>
                </a:solidFill>
              </a:rPr>
              <a:t>convex</a:t>
            </a:r>
            <a:r>
              <a:rPr lang="en-CA" sz="2200" dirty="0"/>
              <a:t> function </a:t>
            </a:r>
            <a:br>
              <a:rPr lang="en-CA" sz="2200" dirty="0"/>
            </a:br>
            <a:r>
              <a:rPr lang="en-CA" sz="2200" dirty="0" err="1"/>
              <a:t>iff</a:t>
            </a:r>
            <a:br>
              <a:rPr lang="en-CA" sz="2200" dirty="0"/>
            </a:br>
            <a:r>
              <a:rPr lang="en-CA" sz="2200" dirty="0"/>
              <a:t> epi f is a </a:t>
            </a:r>
            <a:r>
              <a:rPr lang="en-CA" sz="2200" dirty="0">
                <a:solidFill>
                  <a:srgbClr val="00B050"/>
                </a:solidFill>
              </a:rPr>
              <a:t>convex</a:t>
            </a:r>
            <a:r>
              <a:rPr lang="en-CA" sz="2200" dirty="0"/>
              <a:t> set</a:t>
            </a:r>
          </a:p>
        </p:txBody>
      </p:sp>
      <p:pic>
        <p:nvPicPr>
          <p:cNvPr id="9218" name="Picture 2" descr="Image result for convex functi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286000"/>
            <a:ext cx="8027838" cy="3225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8917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mage result for convex function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724025"/>
            <a:ext cx="8229600" cy="427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776568" y="6400801"/>
            <a:ext cx="263886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000" dirty="0">
                <a:hlinkClick r:id="rId3"/>
              </a:rPr>
              <a:t>https://en.wikipedia.org/wiki/Convex_function</a:t>
            </a:r>
            <a:endParaRPr lang="en-CA" sz="1000" dirty="0"/>
          </a:p>
        </p:txBody>
      </p:sp>
    </p:spTree>
    <p:extLst>
      <p:ext uri="{BB962C8B-B14F-4D97-AF65-F5344CB8AC3E}">
        <p14:creationId xmlns:p14="http://schemas.microsoft.com/office/powerpoint/2010/main" val="491601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242" name="Picture 2" descr="Image result for convex functi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1" y="1828800"/>
            <a:ext cx="6093073" cy="4172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7781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Convexity tests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CA" b="0" dirty="0"/>
              </a:p>
              <a:p>
                <a:endParaRPr lang="en-CA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b="0" i="0" smtClean="0">
                                <a:latin typeface="Cambria Math" panose="02040503050406030204" pitchFamily="18" charset="0"/>
                              </a:rPr>
                              <m:t>𝛻</m:t>
                            </m:r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CA" b="0" i="0" smtClean="0">
                                <a:latin typeface="Cambria Math" panose="02040503050406030204" pitchFamily="18" charset="0"/>
                              </a:rPr>
                              <m:t>𝛻</m:t>
                            </m:r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br>
                  <a:rPr lang="en-CA" b="0" dirty="0"/>
                </a:br>
                <a:r>
                  <a:rPr lang="en-CA" b="0" dirty="0"/>
                  <a:t>		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CA" b="0" dirty="0"/>
                  <a:t> is </a:t>
                </a:r>
                <a:r>
                  <a:rPr lang="en-CA" b="0" dirty="0" err="1"/>
                  <a:t>nondecreasing</a:t>
                </a:r>
                <a:endParaRPr lang="en-CA" b="0" dirty="0"/>
              </a:p>
              <a:p>
                <a:endParaRPr lang="en-CA" b="0" i="1" dirty="0">
                  <a:latin typeface="Cambria Math" panose="02040503050406030204" pitchFamily="18" charset="0"/>
                </a:endParaRPr>
              </a:p>
              <a:p>
                <a:r>
                  <a:rPr lang="en-CA" b="0" dirty="0">
                    <a:solidFill>
                      <a:srgbClr val="00B050"/>
                    </a:solidFill>
                  </a:rPr>
                  <a:t>Hessian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𝛻</m:t>
                        </m:r>
                      </m:e>
                      <m:sup>
                        <m:r>
                          <a:rPr lang="en-CA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CA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A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CA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CA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>
                    <a:solidFill>
                      <a:srgbClr val="00B050"/>
                    </a:solidFill>
                  </a:rPr>
                  <a:t> has nonnegative eigenvalues</a:t>
                </a:r>
                <a:br>
                  <a:rPr lang="en-CA" dirty="0"/>
                </a:br>
                <a:r>
                  <a:rPr lang="en-CA" dirty="0"/>
                  <a:t>		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′′</m:t>
                    </m:r>
                  </m:oMath>
                </a14:m>
                <a:r>
                  <a:rPr lang="en-CA" dirty="0"/>
                  <a:t> is nonnegative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70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C1F13A56-9238-41BA-839E-497C1756FF74}"/>
              </a:ext>
            </a:extLst>
          </p:cNvPr>
          <p:cNvSpPr/>
          <p:nvPr/>
        </p:nvSpPr>
        <p:spPr>
          <a:xfrm>
            <a:off x="8305800" y="5615782"/>
            <a:ext cx="2133600" cy="762000"/>
          </a:xfrm>
          <a:prstGeom prst="wedgeRectCallout">
            <a:avLst>
              <a:gd name="adj1" fmla="val -37298"/>
              <a:gd name="adj2" fmla="val -138791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rgbClr val="FF0000"/>
                </a:solidFill>
              </a:rPr>
              <a:t>Practical test</a:t>
            </a:r>
          </a:p>
        </p:txBody>
      </p:sp>
    </p:spTree>
    <p:extLst>
      <p:ext uri="{BB962C8B-B14F-4D97-AF65-F5344CB8AC3E}">
        <p14:creationId xmlns:p14="http://schemas.microsoft.com/office/powerpoint/2010/main" val="30853331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:endParaRPr lang="en-CA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0" smtClean="0">
                          <a:latin typeface="Cambria Math" panose="02040503050406030204" pitchFamily="18" charset="0"/>
                        </a:rPr>
                        <m:t>𝛻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>
                                  <m:sSubPr>
                                    <m:ctrl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:endParaRPr lang="en-CA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0" smtClean="0">
                              <a:latin typeface="Cambria Math" panose="02040503050406030204" pitchFamily="18" charset="0"/>
                            </a:rPr>
                            <m:t>𝛻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8763000" y="4572001"/>
            <a:ext cx="1750800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pt-BR" dirty="0"/>
              <a:t>&gt;&gt; A=[2 -1; -1 0];</a:t>
            </a:r>
          </a:p>
          <a:p>
            <a:r>
              <a:rPr lang="pt-BR" dirty="0"/>
              <a:t>&gt;&gt; eigs(A)</a:t>
            </a:r>
          </a:p>
          <a:p>
            <a:endParaRPr lang="pt-BR" dirty="0"/>
          </a:p>
          <a:p>
            <a:r>
              <a:rPr lang="pt-BR" dirty="0"/>
              <a:t>ans =</a:t>
            </a:r>
          </a:p>
          <a:p>
            <a:endParaRPr lang="pt-BR" dirty="0"/>
          </a:p>
          <a:p>
            <a:r>
              <a:rPr lang="pt-BR" dirty="0"/>
              <a:t>    2.4142</a:t>
            </a:r>
          </a:p>
          <a:p>
            <a:r>
              <a:rPr lang="pt-BR" dirty="0"/>
              <a:t>   -0.4142</a:t>
            </a:r>
            <a:endParaRPr lang="en-CA" dirty="0"/>
          </a:p>
        </p:txBody>
      </p:sp>
      <p:sp>
        <p:nvSpPr>
          <p:cNvPr id="5" name="TextBox 4"/>
          <p:cNvSpPr txBox="1"/>
          <p:nvPr/>
        </p:nvSpPr>
        <p:spPr>
          <a:xfrm>
            <a:off x="4738193" y="5699100"/>
            <a:ext cx="2715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600" b="1" dirty="0">
                <a:solidFill>
                  <a:srgbClr val="FF0000"/>
                </a:solidFill>
              </a:rPr>
              <a:t>NONCONVEX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13309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C193604-97F7-44CE-8837-CDC39065DDB6}"/>
                  </a:ext>
                </a:extLst>
              </p:cNvPr>
              <p:cNvSpPr txBox="1"/>
              <p:nvPr/>
            </p:nvSpPr>
            <p:spPr>
              <a:xfrm>
                <a:off x="3638550" y="5534025"/>
                <a:ext cx="162563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lim>
                        </m:limLow>
                      </m:fName>
                      <m:e>
                        <m:sSup>
                          <m:sSupPr>
                            <m:ctrlP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</m:oMath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r>
                  <a:rPr lang="en-US" b="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𝐴𝑥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C193604-97F7-44CE-8837-CDC39065DD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8550" y="5534025"/>
                <a:ext cx="1625638" cy="64633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F6306A3-F8DC-41C9-9F0C-FAB448BB6409}"/>
                  </a:ext>
                </a:extLst>
              </p:cNvPr>
              <p:cNvSpPr txBox="1"/>
              <p:nvPr/>
            </p:nvSpPr>
            <p:spPr>
              <a:xfrm>
                <a:off x="4181475" y="4314825"/>
                <a:ext cx="2076915" cy="8879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𝑄𝑥</m:t>
                          </m:r>
                          <m: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rgbClr val="FFC00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b="0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func>
                    </m:oMath>
                  </m:oMathPara>
                </a14:m>
                <a:endParaRPr lang="en-US" dirty="0">
                  <a:solidFill>
                    <a:srgbClr val="FFC000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𝐴𝑥</m:t>
                      </m:r>
                      <m:r>
                        <a:rPr lang="en-US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dirty="0">
                  <a:solidFill>
                    <a:srgbClr val="FFC00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F6306A3-F8DC-41C9-9F0C-FAB448BB64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81475" y="4314825"/>
                <a:ext cx="2076915" cy="8879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478FB17-1038-4631-B374-E41C8F251F10}"/>
                  </a:ext>
                </a:extLst>
              </p:cNvPr>
              <p:cNvSpPr txBox="1"/>
              <p:nvPr/>
            </p:nvSpPr>
            <p:spPr>
              <a:xfrm>
                <a:off x="5210175" y="3181350"/>
                <a:ext cx="3928640" cy="1084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0" dirty="0">
                    <a:solidFill>
                      <a:srgbClr val="00B050"/>
                    </a:solidFill>
                  </a:rPr>
                  <a:t>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lim>
                        <m: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lim>
                    </m:limLow>
                    <m:sSup>
                      <m:sSupPr>
                        <m:ctrlP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>
                  <a:solidFill>
                    <a:srgbClr val="00B050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sSubSup>
                        <m:sSubSupPr>
                          <m:ctrlP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=1, …, 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lang="en-US" b="0" i="1" dirty="0">
                  <a:solidFill>
                    <a:srgbClr val="00B050"/>
                  </a:solidFill>
                  <a:latin typeface="Cambria Math" panose="02040503050406030204" pitchFamily="18" charset="0"/>
                </a:endParaRPr>
              </a:p>
              <a:p>
                <a:r>
                  <a:rPr lang="en-US" b="0" dirty="0">
                    <a:solidFill>
                      <a:srgbClr val="00B05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𝐹𝑥</m:t>
                    </m:r>
                    <m:r>
                      <a:rPr lang="en-US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478FB17-1038-4631-B374-E41C8F251F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0175" y="3181350"/>
                <a:ext cx="3928640" cy="1084336"/>
              </a:xfrm>
              <a:prstGeom prst="rect">
                <a:avLst/>
              </a:prstGeom>
              <a:blipFill>
                <a:blip r:embed="rId4"/>
                <a:stretch>
                  <a:fillRect b="-11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80AFEE7-4EEB-4F67-8616-BB4759DF3141}"/>
                  </a:ext>
                </a:extLst>
              </p:cNvPr>
              <p:cNvSpPr txBox="1"/>
              <p:nvPr/>
            </p:nvSpPr>
            <p:spPr>
              <a:xfrm>
                <a:off x="8820150" y="962025"/>
                <a:ext cx="1582806" cy="7355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sSup>
                            <m:sSupPr>
                              <m:ctrlPr>
                                <a:rPr lang="en-US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en-US" dirty="0">
                  <a:solidFill>
                    <a:srgbClr val="7030A0"/>
                  </a:solidFill>
                </a:endParaRPr>
              </a:p>
              <a:p>
                <a:r>
                  <a:rPr lang="en-US" b="0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𝐴𝑥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dirty="0">
                  <a:solidFill>
                    <a:srgbClr val="7030A0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80AFEE7-4EEB-4F67-8616-BB4759DF31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0150" y="962025"/>
                <a:ext cx="1582806" cy="73558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16FFAC8-7006-40E2-B03A-8F1E6CBFDEB3}"/>
                  </a:ext>
                </a:extLst>
              </p:cNvPr>
              <p:cNvSpPr txBox="1"/>
              <p:nvPr/>
            </p:nvSpPr>
            <p:spPr>
              <a:xfrm>
                <a:off x="6648450" y="1781175"/>
                <a:ext cx="2032864" cy="14993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bSup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func>
                    </m:oMath>
                  </m:oMathPara>
                </a14:m>
                <a:endParaRPr lang="en-US" b="0" dirty="0">
                  <a:solidFill>
                    <a:srgbClr val="00B0F0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16FFAC8-7006-40E2-B03A-8F1E6CBFDE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8450" y="1781175"/>
                <a:ext cx="2032864" cy="149938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DFF1A1F7-44D2-43C4-B375-306258018A97}"/>
              </a:ext>
            </a:extLst>
          </p:cNvPr>
          <p:cNvSpPr/>
          <p:nvPr/>
        </p:nvSpPr>
        <p:spPr>
          <a:xfrm>
            <a:off x="1047750" y="4657725"/>
            <a:ext cx="1924050" cy="1704975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0DFD1EF-2849-420D-A81E-9E5B5B8D51D9}"/>
              </a:ext>
            </a:extLst>
          </p:cNvPr>
          <p:cNvSpPr/>
          <p:nvPr/>
        </p:nvSpPr>
        <p:spPr>
          <a:xfrm>
            <a:off x="704850" y="3943349"/>
            <a:ext cx="2609850" cy="2438401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1AE2E4E-1E93-47BC-A412-F3466CC4AC3F}"/>
              </a:ext>
            </a:extLst>
          </p:cNvPr>
          <p:cNvSpPr/>
          <p:nvPr/>
        </p:nvSpPr>
        <p:spPr>
          <a:xfrm>
            <a:off x="571500" y="3228975"/>
            <a:ext cx="2895600" cy="3171825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213908A-A7FC-4966-84DD-590C1E2E6976}"/>
              </a:ext>
            </a:extLst>
          </p:cNvPr>
          <p:cNvSpPr/>
          <p:nvPr/>
        </p:nvSpPr>
        <p:spPr>
          <a:xfrm>
            <a:off x="476249" y="2533650"/>
            <a:ext cx="3095625" cy="3857625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717DF01-6BEB-4ED4-891B-84E856A655BB}"/>
              </a:ext>
            </a:extLst>
          </p:cNvPr>
          <p:cNvSpPr/>
          <p:nvPr/>
        </p:nvSpPr>
        <p:spPr>
          <a:xfrm>
            <a:off x="342901" y="1790700"/>
            <a:ext cx="3314700" cy="4581525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E4DD23-753F-488A-BD21-8087DA7751BF}"/>
              </a:ext>
            </a:extLst>
          </p:cNvPr>
          <p:cNvSpPr txBox="1"/>
          <p:nvPr/>
        </p:nvSpPr>
        <p:spPr>
          <a:xfrm>
            <a:off x="1724025" y="5295900"/>
            <a:ext cx="5757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LP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67A06D-A723-41DF-BEB4-65D0498D1306}"/>
              </a:ext>
            </a:extLst>
          </p:cNvPr>
          <p:cNvSpPr txBox="1"/>
          <p:nvPr/>
        </p:nvSpPr>
        <p:spPr>
          <a:xfrm>
            <a:off x="1704975" y="4067175"/>
            <a:ext cx="6848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C000"/>
                </a:solidFill>
              </a:rPr>
              <a:t>QP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5DDA29-074D-45F8-9A37-4842A074B9E5}"/>
              </a:ext>
            </a:extLst>
          </p:cNvPr>
          <p:cNvSpPr txBox="1"/>
          <p:nvPr/>
        </p:nvSpPr>
        <p:spPr>
          <a:xfrm>
            <a:off x="1438275" y="3314700"/>
            <a:ext cx="11560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</a:rPr>
              <a:t>SOQP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FCED69-98B8-4D9C-A101-D26080847E7E}"/>
              </a:ext>
            </a:extLst>
          </p:cNvPr>
          <p:cNvSpPr txBox="1"/>
          <p:nvPr/>
        </p:nvSpPr>
        <p:spPr>
          <a:xfrm>
            <a:off x="1400175" y="2581275"/>
            <a:ext cx="8547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SDP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5A57723-0D75-4179-A4FB-4C4F1AC9BBA1}"/>
              </a:ext>
            </a:extLst>
          </p:cNvPr>
          <p:cNvSpPr txBox="1"/>
          <p:nvPr/>
        </p:nvSpPr>
        <p:spPr>
          <a:xfrm>
            <a:off x="1485900" y="1866900"/>
            <a:ext cx="6206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7030A0"/>
                </a:solidFill>
              </a:rPr>
              <a:t>CP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362CF298-87EE-442C-8D3C-402D30DF7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Convex optimization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34275F2-E108-4B4F-A46F-2ACABFEB1E1B}"/>
                  </a:ext>
                </a:extLst>
              </p:cNvPr>
              <p:cNvSpPr txBox="1"/>
              <p:nvPr/>
            </p:nvSpPr>
            <p:spPr>
              <a:xfrm>
                <a:off x="6477000" y="4438650"/>
                <a:ext cx="53011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FFC000"/>
                    </a:solidFill>
                  </a:rPr>
                  <a:t>Not always convex! Need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dirty="0">
                    <a:solidFill>
                      <a:srgbClr val="FFC000"/>
                    </a:solidFill>
                  </a:rPr>
                  <a:t> to be positive semidefinite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34275F2-E108-4B4F-A46F-2ACABFEB1E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7000" y="4438650"/>
                <a:ext cx="5301131" cy="369332"/>
              </a:xfrm>
              <a:prstGeom prst="rect">
                <a:avLst/>
              </a:prstGeom>
              <a:blipFill>
                <a:blip r:embed="rId7"/>
                <a:stretch>
                  <a:fillRect l="-1036" t="-8197" r="-345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529965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EBF1F-C604-4B8A-BEEA-935FA6042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QCQP: quadratically constrained quadratic program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346F8C-2147-4383-9C16-7D533527F3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≤0,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Efficient solvers: </a:t>
                </a:r>
                <a:r>
                  <a:rPr lang="en-US" dirty="0" err="1"/>
                  <a:t>Gurobi</a:t>
                </a:r>
                <a:r>
                  <a:rPr lang="en-US" dirty="0"/>
                  <a:t>, CPLEX</a:t>
                </a:r>
              </a:p>
              <a:p>
                <a:r>
                  <a:rPr lang="en-US" dirty="0"/>
                  <a:t>Not always convex! Need 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to be positive semi-definite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346F8C-2147-4383-9C16-7D533527F3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461473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D07EB-9878-492B-B6BE-9246ABCB6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DA45E-A19A-4B6B-B8D1-97E7479FE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Critical point; Fermat’s rule</a:t>
            </a:r>
          </a:p>
          <a:p>
            <a:r>
              <a:rPr lang="en-US" dirty="0"/>
              <a:t>Second derivative test; convexity</a:t>
            </a:r>
          </a:p>
          <a:p>
            <a:r>
              <a:rPr lang="en-US" dirty="0"/>
              <a:t>Gradient descent; computing </a:t>
            </a:r>
            <a:r>
              <a:rPr lang="en-US" dirty="0" err="1"/>
              <a:t>stepsize</a:t>
            </a:r>
            <a:r>
              <a:rPr lang="en-US" dirty="0"/>
              <a:t>/learning rate; backtracking</a:t>
            </a:r>
          </a:p>
          <a:p>
            <a:r>
              <a:rPr lang="en-US" dirty="0"/>
              <a:t>Newton’s method: nonlinear equation/optimization</a:t>
            </a:r>
          </a:p>
          <a:p>
            <a:r>
              <a:rPr lang="en-US" dirty="0"/>
              <a:t>Convexity; local vs. global</a:t>
            </a:r>
          </a:p>
          <a:p>
            <a:r>
              <a:rPr lang="en-US" dirty="0"/>
              <a:t>Convex optimization problems</a:t>
            </a:r>
          </a:p>
        </p:txBody>
      </p:sp>
    </p:spTree>
    <p:extLst>
      <p:ext uri="{BB962C8B-B14F-4D97-AF65-F5344CB8AC3E}">
        <p14:creationId xmlns:p14="http://schemas.microsoft.com/office/powerpoint/2010/main" val="2791674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ED409-FBA7-4F9B-82DF-9494B223D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9DB8C-F054-42C0-85E3-C642DB3EA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Calculus text you like. Free ones are available, e.g., at </a:t>
            </a:r>
            <a:r>
              <a:rPr lang="en-US" dirty="0">
                <a:hlinkClick r:id="rId2"/>
              </a:rPr>
              <a:t>https://aimath.org/textbooks/approved-textbooks/</a:t>
            </a:r>
            <a:r>
              <a:rPr lang="en-US" dirty="0"/>
              <a:t> </a:t>
            </a:r>
          </a:p>
          <a:p>
            <a:r>
              <a:rPr lang="en-US" dirty="0"/>
              <a:t>Very nice is the UBC collection at </a:t>
            </a:r>
            <a:r>
              <a:rPr lang="en-US" dirty="0">
                <a:hlinkClick r:id="rId3"/>
              </a:rPr>
              <a:t>http://www.math.ubc.ca/~CLP/</a:t>
            </a:r>
            <a:r>
              <a:rPr lang="en-US" dirty="0"/>
              <a:t> </a:t>
            </a:r>
          </a:p>
          <a:p>
            <a:r>
              <a:rPr lang="en-US" dirty="0"/>
              <a:t>Jorge </a:t>
            </a:r>
            <a:r>
              <a:rPr lang="en-US" dirty="0" err="1"/>
              <a:t>Nocedal</a:t>
            </a:r>
            <a:r>
              <a:rPr lang="en-US" dirty="0"/>
              <a:t> and Stephen J. Wright: Numerical Optimization, Springer. </a:t>
            </a:r>
            <a:r>
              <a:rPr lang="en-US" dirty="0">
                <a:hlinkClick r:id="rId4"/>
              </a:rPr>
              <a:t>UBCO library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https://go.exlibris.link/WBm1qjRM</a:t>
            </a:r>
            <a:r>
              <a:rPr lang="en-US" dirty="0"/>
              <a:t> </a:t>
            </a:r>
          </a:p>
          <a:p>
            <a:r>
              <a:rPr lang="en-US" dirty="0"/>
              <a:t>For derivatives: </a:t>
            </a:r>
            <a:r>
              <a:rPr lang="en-US" dirty="0">
                <a:hlinkClick r:id="rId6"/>
              </a:rPr>
              <a:t>https://www.wolframalpha.com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9685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A1B7B-DE03-4AE5-A0CD-35EE7401D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F886C2-1919-4B65-915D-F19671C9C1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+7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Plot of the function f(x)=x*x-4x+7 on the interval [0,4] with y-axis value in [2.5,8]</a:t>
                </a:r>
              </a:p>
              <a:p>
                <a:pPr marL="0" indent="0">
                  <a:buNone/>
                </a:pPr>
                <a:r>
                  <a:rPr lang="en-US" dirty="0"/>
                  <a:t>Copilot: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F886C2-1919-4B65-915D-F19671C9C1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r="-9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0C5E4AB-A812-4F88-989B-A1E0F2656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721" y="3042043"/>
            <a:ext cx="3269857" cy="32698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EF9FCA-DA3F-459E-A1A2-7A8A4FCA678D}"/>
              </a:ext>
            </a:extLst>
          </p:cNvPr>
          <p:cNvSpPr txBox="1"/>
          <p:nvPr/>
        </p:nvSpPr>
        <p:spPr>
          <a:xfrm>
            <a:off x="3902721" y="6362070"/>
            <a:ext cx="29879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/>
              <a:t>Generated with AI ∙ March 21, 2024 at 12:26 PM</a:t>
            </a:r>
          </a:p>
        </p:txBody>
      </p:sp>
    </p:spTree>
    <p:extLst>
      <p:ext uri="{BB962C8B-B14F-4D97-AF65-F5344CB8AC3E}">
        <p14:creationId xmlns:p14="http://schemas.microsoft.com/office/powerpoint/2010/main" val="1013254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A1B7B-DE03-4AE5-A0CD-35EE7401D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F886C2-1919-4B65-915D-F19671C9C1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+7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Plot of the function f(x)=x*x-4x+7 on the interval [0,4] with y-axis value in [2.5,8]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Visually: minimizer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dirty="0"/>
                  <a:t> with</a:t>
                </a:r>
                <a:br>
                  <a:rPr lang="en-US" dirty="0"/>
                </a:br>
                <a:r>
                  <a:rPr lang="en-US" dirty="0"/>
                  <a:t>optimal value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−4.2+7=3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F886C2-1919-4B65-915D-F19671C9C1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r="-9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25D79AF4-A79A-4E3C-9AA7-49FDA7885AA3}"/>
              </a:ext>
            </a:extLst>
          </p:cNvPr>
          <p:cNvGrpSpPr/>
          <p:nvPr/>
        </p:nvGrpSpPr>
        <p:grpSpPr>
          <a:xfrm>
            <a:off x="6999611" y="2808048"/>
            <a:ext cx="5251731" cy="3873184"/>
            <a:chOff x="6999611" y="2808048"/>
            <a:chExt cx="5251731" cy="387318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A45BC2-1199-4F9D-9DA1-60DC628C5F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432" t="30324" r="20400" b="18584"/>
            <a:stretch/>
          </p:blipFill>
          <p:spPr>
            <a:xfrm>
              <a:off x="6999611" y="2808048"/>
              <a:ext cx="5251731" cy="350385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A0E1E52-CE9B-49DE-9427-B4883C2BBD69}"/>
                </a:ext>
              </a:extLst>
            </p:cNvPr>
            <p:cNvSpPr txBox="1"/>
            <p:nvPr/>
          </p:nvSpPr>
          <p:spPr>
            <a:xfrm>
              <a:off x="9459590" y="6311900"/>
              <a:ext cx="15359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hlinkClick r:id="rId4"/>
                </a:rPr>
                <a:t>WolframAlpha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56510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A1B7B-DE03-4AE5-A0CD-35EE7401D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F886C2-1919-4B65-915D-F19671C9C1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+7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Analytically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+7=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+3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Since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−2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r>
                  <a:rPr lang="en-US" dirty="0"/>
                  <a:t> with equality if and only 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dirty="0"/>
                  <a:t>, this proves that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dirty="0"/>
                  <a:t> is the unique minimizer, and the optimal value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do we do if we do not have insight into the function?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F886C2-1919-4B65-915D-F19671C9C1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21607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3CC3B-5CC5-45B7-B7F4-B1C58FFE2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Calculus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6A0C20-CBA4-463A-BC44-7DD81F949C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limLow>
                        <m:limLow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lim</m:t>
                          </m:r>
                        </m:e>
                        <m:li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→0</m:t>
                          </m:r>
                        </m:lim>
                      </m:limLow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minimizer,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So 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dirty="0"/>
                  <a:t>, we get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r>
                  <a:rPr lang="en-US" dirty="0"/>
                  <a:t> and so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en-US" dirty="0"/>
                  <a:t>, dividing by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 reverses the inequality so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≤0</m:t>
                    </m:r>
                  </m:oMath>
                </a14:m>
                <a:r>
                  <a:rPr lang="en-US" dirty="0"/>
                  <a:t> and so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≤0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We conclude that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6A0C20-CBA4-463A-BC44-7DD81F949C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61063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D054F-B358-4091-B52C-1F759B97B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Fermat’s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78320D-E3F3-49F4-AE8D-85F16B4CA4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If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is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minimizer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then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If we don’t know whether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differentiable or not 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then we can only say</a:t>
                </a:r>
              </a:p>
              <a:p>
                <a:pPr marL="0" indent="0">
                  <a:buNone/>
                </a:pPr>
                <a:endParaRPr lang="en-US" b="0" i="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If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is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minimizer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then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either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or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does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not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exist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78320D-E3F3-49F4-AE8D-85F16B4CA4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722415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6|9.6|17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4369</TotalTime>
  <Words>2857</Words>
  <Application>Microsoft Office PowerPoint</Application>
  <PresentationFormat>Widescreen</PresentationFormat>
  <Paragraphs>340</Paragraphs>
  <Slides>48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-apple-system</vt:lpstr>
      <vt:lpstr>Arial</vt:lpstr>
      <vt:lpstr>Calibri</vt:lpstr>
      <vt:lpstr>Calibri Light</vt:lpstr>
      <vt:lpstr>Cambria Math</vt:lpstr>
      <vt:lpstr>Office Theme</vt:lpstr>
      <vt:lpstr>DATA 585 Optimization</vt:lpstr>
      <vt:lpstr>Menu: 1D</vt:lpstr>
      <vt:lpstr>Lab 1</vt:lpstr>
      <vt:lpstr>What is optimization?</vt:lpstr>
      <vt:lpstr>Example</vt:lpstr>
      <vt:lpstr>Example</vt:lpstr>
      <vt:lpstr>Example</vt:lpstr>
      <vt:lpstr>Calculus</vt:lpstr>
      <vt:lpstr>Fermat’s rule</vt:lpstr>
      <vt:lpstr>Example</vt:lpstr>
      <vt:lpstr>Taylor’s Theorem</vt:lpstr>
      <vt:lpstr>Example</vt:lpstr>
      <vt:lpstr>Convex functions</vt:lpstr>
      <vt:lpstr>Convex functions</vt:lpstr>
      <vt:lpstr>Finding a global minimizer</vt:lpstr>
      <vt:lpstr>General functions</vt:lpstr>
      <vt:lpstr>Nonconvex example</vt:lpstr>
      <vt:lpstr>Nonconvex example</vt:lpstr>
      <vt:lpstr>Finding critical points is hard!</vt:lpstr>
      <vt:lpstr>Hard convex function</vt:lpstr>
      <vt:lpstr>Gradient descent</vt:lpstr>
      <vt:lpstr>Minimization algorithms</vt:lpstr>
      <vt:lpstr>Descent direction</vt:lpstr>
      <vt:lpstr>Finding t_n</vt:lpstr>
      <vt:lpstr>Finding t_n</vt:lpstr>
      <vt:lpstr>PowerPoint Presentation</vt:lpstr>
      <vt:lpstr>Finding t_n</vt:lpstr>
      <vt:lpstr>Line search</vt:lpstr>
      <vt:lpstr>Now you know what a descent algorithm is</vt:lpstr>
      <vt:lpstr>Newton</vt:lpstr>
      <vt:lpstr>Roots of the derivative</vt:lpstr>
      <vt:lpstr>PowerPoint Presentation</vt:lpstr>
      <vt:lpstr>Newton’s method</vt:lpstr>
      <vt:lpstr>PowerPoint Presentation</vt:lpstr>
      <vt:lpstr>Some pitfalls</vt:lpstr>
      <vt:lpstr>PowerPoint Presentation</vt:lpstr>
      <vt:lpstr>Take home</vt:lpstr>
      <vt:lpstr>Convexity</vt:lpstr>
      <vt:lpstr>Convex sets</vt:lpstr>
      <vt:lpstr>Convex functions f is a convex function  iff  epi f is a convex set</vt:lpstr>
      <vt:lpstr>PowerPoint Presentation</vt:lpstr>
      <vt:lpstr>PowerPoint Presentation</vt:lpstr>
      <vt:lpstr>Convexity tests</vt:lpstr>
      <vt:lpstr>PowerPoint Presentation</vt:lpstr>
      <vt:lpstr>Convex optimization</vt:lpstr>
      <vt:lpstr>QCQP: quadratically constrained quadratic program</vt:lpstr>
      <vt:lpstr>Summary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585 Optimization</dc:title>
  <dc:creator>Lucet, Yves</dc:creator>
  <cp:lastModifiedBy>Lucet, Yves</cp:lastModifiedBy>
  <cp:revision>65</cp:revision>
  <dcterms:created xsi:type="dcterms:W3CDTF">2024-03-14T23:43:09Z</dcterms:created>
  <dcterms:modified xsi:type="dcterms:W3CDTF">2024-03-27T15:51:06Z</dcterms:modified>
</cp:coreProperties>
</file>

<file path=docProps/thumbnail.jpeg>
</file>